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65" r:id="rId6"/>
    <p:sldId id="259" r:id="rId7"/>
    <p:sldId id="261" r:id="rId8"/>
    <p:sldId id="262" r:id="rId9"/>
    <p:sldId id="266" r:id="rId10"/>
    <p:sldId id="263" r:id="rId11"/>
    <p:sldId id="267" r:id="rId12"/>
    <p:sldId id="268" r:id="rId13"/>
    <p:sldId id="269" r:id="rId14"/>
    <p:sldId id="295" r:id="rId15"/>
    <p:sldId id="272" r:id="rId16"/>
    <p:sldId id="293" r:id="rId17"/>
    <p:sldId id="270" r:id="rId18"/>
    <p:sldId id="291" r:id="rId19"/>
    <p:sldId id="292" r:id="rId20"/>
    <p:sldId id="298" r:id="rId21"/>
    <p:sldId id="299" r:id="rId22"/>
    <p:sldId id="273" r:id="rId23"/>
    <p:sldId id="274" r:id="rId24"/>
    <p:sldId id="276" r:id="rId25"/>
    <p:sldId id="280" r:id="rId26"/>
    <p:sldId id="281" r:id="rId27"/>
    <p:sldId id="301" r:id="rId28"/>
    <p:sldId id="283" r:id="rId29"/>
    <p:sldId id="284" r:id="rId30"/>
    <p:sldId id="285" r:id="rId31"/>
    <p:sldId id="287" r:id="rId32"/>
    <p:sldId id="289" r:id="rId33"/>
    <p:sldId id="290" r:id="rId34"/>
    <p:sldId id="297" r:id="rId35"/>
    <p:sldId id="277" r:id="rId36"/>
    <p:sldId id="294" r:id="rId37"/>
    <p:sldId id="302" r:id="rId38"/>
    <p:sldId id="278" r:id="rId39"/>
    <p:sldId id="3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74" d="100"/>
          <a:sy n="74" d="100"/>
        </p:scale>
        <p:origin x="58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DBBB0E99-2F88-4457-AC9D-6384B9E2C295}" type="datetimeFigureOut">
              <a:rPr lang="en-SG" smtClean="0"/>
              <a:t>14/07/2017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253994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BB0E99-2F88-4457-AC9D-6384B9E2C295}" type="datetimeFigureOut">
              <a:rPr lang="en-SG" smtClean="0"/>
              <a:t>14/07/2017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494665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BB0E99-2F88-4457-AC9D-6384B9E2C295}" type="datetimeFigureOut">
              <a:rPr lang="en-SG" smtClean="0"/>
              <a:t>14/07/2017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3194223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BB0E99-2F88-4457-AC9D-6384B9E2C295}" type="datetimeFigureOut">
              <a:rPr lang="en-SG" smtClean="0"/>
              <a:t>14/07/2017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2006023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B0E99-2F88-4457-AC9D-6384B9E2C295}" type="datetimeFigureOut">
              <a:rPr lang="en-SG" smtClean="0"/>
              <a:t>14/07/2017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323596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DBBB0E99-2F88-4457-AC9D-6384B9E2C295}" type="datetimeFigureOut">
              <a:rPr lang="en-SG" smtClean="0"/>
              <a:t>14/07/2017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220593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DBBB0E99-2F88-4457-AC9D-6384B9E2C295}" type="datetimeFigureOut">
              <a:rPr lang="en-SG" smtClean="0"/>
              <a:t>14/07/2017</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369602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DBBB0E99-2F88-4457-AC9D-6384B9E2C295}" type="datetimeFigureOut">
              <a:rPr lang="en-SG" smtClean="0"/>
              <a:t>14/07/2017</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290844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B0E99-2F88-4457-AC9D-6384B9E2C295}" type="datetimeFigureOut">
              <a:rPr lang="en-SG" smtClean="0"/>
              <a:t>14/07/2017</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320542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B0E99-2F88-4457-AC9D-6384B9E2C295}" type="datetimeFigureOut">
              <a:rPr lang="en-SG" smtClean="0"/>
              <a:t>14/07/2017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1940285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B0E99-2F88-4457-AC9D-6384B9E2C295}" type="datetimeFigureOut">
              <a:rPr lang="en-SG" smtClean="0"/>
              <a:t>14/07/2017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57CCDD1-CED3-4FF7-9971-0CB1ED1DD4F5}" type="slidenum">
              <a:rPr lang="en-SG" smtClean="0"/>
              <a:t>‹#›</a:t>
            </a:fld>
            <a:endParaRPr lang="en-SG"/>
          </a:p>
        </p:txBody>
      </p:sp>
    </p:spTree>
    <p:extLst>
      <p:ext uri="{BB962C8B-B14F-4D97-AF65-F5344CB8AC3E}">
        <p14:creationId xmlns:p14="http://schemas.microsoft.com/office/powerpoint/2010/main" val="171057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B0E99-2F88-4457-AC9D-6384B9E2C295}" type="datetimeFigureOut">
              <a:rPr lang="en-SG" smtClean="0"/>
              <a:t>14/07/2017</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CCDD1-CED3-4FF7-9971-0CB1ED1DD4F5}" type="slidenum">
              <a:rPr lang="en-SG" smtClean="0"/>
              <a:t>‹#›</a:t>
            </a:fld>
            <a:endParaRPr lang="en-SG"/>
          </a:p>
        </p:txBody>
      </p:sp>
    </p:spTree>
    <p:extLst>
      <p:ext uri="{BB962C8B-B14F-4D97-AF65-F5344CB8AC3E}">
        <p14:creationId xmlns:p14="http://schemas.microsoft.com/office/powerpoint/2010/main" val="2324243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http://www.moma.org/images/collection/FullSizes/00073022.jpg"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4.gif"/><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4.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0719" y="2175181"/>
            <a:ext cx="8130864" cy="2308324"/>
          </a:xfrm>
          <a:prstGeom prst="rect">
            <a:avLst/>
          </a:prstGeom>
        </p:spPr>
        <p:txBody>
          <a:bodyPr wrap="square">
            <a:spAutoFit/>
          </a:bodyPr>
          <a:lstStyle/>
          <a:p>
            <a:r>
              <a:rPr lang="en-US" sz="2400" dirty="0" smtClean="0">
                <a:effectLst/>
                <a:latin typeface="Futura Lt BT" panose="020B0402020204020303" pitchFamily="34" charset="0"/>
                <a:ea typeface="SimSun" panose="02010600030101010101" pitchFamily="2" charset="-122"/>
                <a:cs typeface="BrowalliaUPC" panose="020B0604020202020204" pitchFamily="34" charset="-34"/>
              </a:rPr>
              <a:t>The people who call my work 'abstract' are imbeciles; what they call 'abstract' is in fact the purest realism, the reality of which is not represented by external form but by the idea behind it, the essence of the work.</a:t>
            </a:r>
          </a:p>
          <a:p>
            <a:endParaRPr lang="en-SG" sz="2400" dirty="0" smtClean="0">
              <a:effectLst/>
              <a:latin typeface="Futura Lt BT" panose="020B0402020204020303" pitchFamily="34" charset="0"/>
              <a:ea typeface="SimSun" panose="02010600030101010101" pitchFamily="2" charset="-122"/>
              <a:cs typeface="BrowalliaUPC" panose="020B0604020202020204" pitchFamily="34" charset="-34"/>
            </a:endParaRPr>
          </a:p>
          <a:p>
            <a:r>
              <a:rPr lang="en-US" sz="2400" dirty="0" smtClean="0">
                <a:effectLst/>
                <a:latin typeface="Futura Lt BT" panose="020B0402020204020303" pitchFamily="34" charset="0"/>
                <a:ea typeface="SimSun" panose="02010600030101010101" pitchFamily="2" charset="-122"/>
                <a:cs typeface="BrowalliaUPC" panose="020B0604020202020204" pitchFamily="34" charset="-34"/>
              </a:rPr>
              <a:t>Create like a god, command like a king, work like a slave.</a:t>
            </a:r>
            <a:endParaRPr lang="en-SG" sz="2400" dirty="0">
              <a:effectLst/>
              <a:latin typeface="Futura Lt BT" panose="020B0402020204020303" pitchFamily="34" charset="0"/>
              <a:ea typeface="SimSun" panose="02010600030101010101" pitchFamily="2" charset="-122"/>
              <a:cs typeface="BrowalliaUPC" panose="020B0604020202020204" pitchFamily="34" charset="-34"/>
            </a:endParaRPr>
          </a:p>
        </p:txBody>
      </p:sp>
    </p:spTree>
    <p:extLst>
      <p:ext uri="{BB962C8B-B14F-4D97-AF65-F5344CB8AC3E}">
        <p14:creationId xmlns:p14="http://schemas.microsoft.com/office/powerpoint/2010/main" val="2117132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sartle.com/sites/default/files/images/artwork/1000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821" y="371254"/>
            <a:ext cx="4457590" cy="5865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0100" y="2130880"/>
            <a:ext cx="6286500" cy="2862322"/>
          </a:xfrm>
          <a:prstGeom prst="rect">
            <a:avLst/>
          </a:prstGeom>
          <a:noFill/>
        </p:spPr>
        <p:txBody>
          <a:bodyPr wrap="square" rtlCol="0">
            <a:spAutoFit/>
          </a:bodyPr>
          <a:lstStyle/>
          <a:p>
            <a:r>
              <a:rPr lang="en-SG" sz="2000" dirty="0">
                <a:latin typeface="Futura Lt BT" panose="020B0402020204020303" pitchFamily="34" charset="0"/>
              </a:rPr>
              <a:t>The work had been shown before, at the Society of Independent Artists in New York, without significant incident (In fact, it had been completely eclipsed there by the sensation surrounding the urinal in Marcel Duchamp’s </a:t>
            </a:r>
            <a:r>
              <a:rPr lang="en-SG" sz="2000" i="1" dirty="0">
                <a:latin typeface="Futura Lt BT" panose="020B0402020204020303" pitchFamily="34" charset="0"/>
              </a:rPr>
              <a:t>Fountain</a:t>
            </a:r>
            <a:r>
              <a:rPr lang="en-SG" sz="2000" dirty="0">
                <a:latin typeface="Futura Lt BT" panose="020B0402020204020303" pitchFamily="34" charset="0"/>
              </a:rPr>
              <a:t>) . But in Paris, it happened that one very famous visitor – accounts differ as to whether it was Picasso or Matisse – drew attention to it by exclaiming, “Here it is: the phallus!”</a:t>
            </a:r>
            <a:br>
              <a:rPr lang="en-SG" sz="2000" dirty="0">
                <a:latin typeface="Futura Lt BT" panose="020B0402020204020303" pitchFamily="34" charset="0"/>
              </a:rPr>
            </a:br>
            <a:endParaRPr lang="en-SG" sz="2000" dirty="0">
              <a:latin typeface="Futura Lt BT" panose="020B0402020204020303" pitchFamily="34" charset="0"/>
            </a:endParaRPr>
          </a:p>
        </p:txBody>
      </p:sp>
    </p:spTree>
    <p:extLst>
      <p:ext uri="{BB962C8B-B14F-4D97-AF65-F5344CB8AC3E}">
        <p14:creationId xmlns:p14="http://schemas.microsoft.com/office/powerpoint/2010/main" val="251135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4570" y="1222167"/>
            <a:ext cx="7949293" cy="3754874"/>
          </a:xfrm>
          <a:prstGeom prst="rect">
            <a:avLst/>
          </a:prstGeom>
        </p:spPr>
        <p:txBody>
          <a:bodyPr wrap="square">
            <a:spAutoFit/>
          </a:bodyPr>
          <a:lstStyle/>
          <a:p>
            <a:pPr lvl="0"/>
            <a:r>
              <a:rPr lang="en-SG" sz="2000" dirty="0">
                <a:latin typeface="Futura Lt BT" panose="020B0402020204020303" pitchFamily="34" charset="0"/>
              </a:rPr>
              <a:t>“My statue is of woman, all women rolled into one, Goethe’s Eternal Feminine reduced to its essence … For five years I worked, I simplified, I made the material speak out and state the inexpressible. For indeed, what exactly is a woman? Buttons and bows, with a smile on her lips and paint on her cheeks…That’s not woman. To express that entity, to bring back to the world of the senses that eternal type of ephemeral forms, I spent five years simplifying, honing my work. And at last I have, I believe, emerged triumphant and transcended the material. Besides, it is such a pity to spoil a beautiful by digging out little holes for hair, eyes, ears. And my material is so beautiful, with its sinuous lines that shine like pure gold and sum up in a single archetype all the female effigies on Earth.</a:t>
            </a:r>
          </a:p>
          <a:p>
            <a:r>
              <a:rPr lang="en-SG" dirty="0"/>
              <a:t> </a:t>
            </a:r>
          </a:p>
        </p:txBody>
      </p:sp>
      <p:pic>
        <p:nvPicPr>
          <p:cNvPr id="3" name="Picture 16" descr="https://s-media-cache-ak0.pinimg.com/736x/aa/43/67/aa43671027ed1b5e04f4d542de200ba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185" y="1208315"/>
            <a:ext cx="2873550" cy="3673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74570" y="5430422"/>
            <a:ext cx="7862207" cy="461665"/>
          </a:xfrm>
          <a:prstGeom prst="rect">
            <a:avLst/>
          </a:prstGeom>
          <a:noFill/>
        </p:spPr>
        <p:txBody>
          <a:bodyPr wrap="square" rtlCol="0">
            <a:spAutoFit/>
          </a:bodyPr>
          <a:lstStyle/>
          <a:p>
            <a:r>
              <a:rPr lang="en-US" sz="2400" dirty="0" smtClean="0">
                <a:latin typeface="Futura Lt BT" panose="020B0402020204020303" pitchFamily="34" charset="0"/>
              </a:rPr>
              <a:t>What does this tell you about how Brancusi saw his work?</a:t>
            </a:r>
            <a:endParaRPr lang="en-SG" sz="2400" dirty="0">
              <a:latin typeface="Futura Lt BT" panose="020B0402020204020303" pitchFamily="34" charset="0"/>
            </a:endParaRPr>
          </a:p>
        </p:txBody>
      </p:sp>
    </p:spTree>
    <p:extLst>
      <p:ext uri="{BB962C8B-B14F-4D97-AF65-F5344CB8AC3E}">
        <p14:creationId xmlns:p14="http://schemas.microsoft.com/office/powerpoint/2010/main" val="227142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artic.edu/aic/collections/citi/images/standard/WebLarge/WebImg_000276/5740_3296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12" y="185058"/>
            <a:ext cx="4024539" cy="5943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708" y="6207970"/>
            <a:ext cx="3595856" cy="369332"/>
          </a:xfrm>
          <a:prstGeom prst="rect">
            <a:avLst/>
          </a:prstGeom>
        </p:spPr>
        <p:txBody>
          <a:bodyPr wrap="none">
            <a:spAutoFit/>
          </a:bodyPr>
          <a:lstStyle/>
          <a:p>
            <a:r>
              <a:rPr lang="en-SG" b="1" i="1" dirty="0"/>
              <a:t>Golden Bird</a:t>
            </a:r>
            <a:r>
              <a:rPr lang="en-SG" b="1" dirty="0"/>
              <a:t>, 1919/20 (base c. 1922)</a:t>
            </a:r>
          </a:p>
        </p:txBody>
      </p:sp>
      <p:pic>
        <p:nvPicPr>
          <p:cNvPr id="8196" name="Picture 4" descr="http://images.metmuseum.org/CRDImages/ma/web-large/DT13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329" y="189719"/>
            <a:ext cx="2697663" cy="37719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annex.guggenheim.org/collections/media/902/76.2553.51_ph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8693" y="185057"/>
            <a:ext cx="2465160" cy="377516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s-media-cache-ak0.pinimg.com/564x/8c/fc/50/8cfc50f853b5e93c074735d91ad83c0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0447" y="185058"/>
            <a:ext cx="1779722" cy="37751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52469" y="4803943"/>
            <a:ext cx="6270851" cy="1631216"/>
          </a:xfrm>
          <a:prstGeom prst="rect">
            <a:avLst/>
          </a:prstGeom>
        </p:spPr>
        <p:txBody>
          <a:bodyPr wrap="square">
            <a:spAutoFit/>
          </a:bodyPr>
          <a:lstStyle/>
          <a:p>
            <a:r>
              <a:rPr lang="en-SG" sz="2000" dirty="0" smtClean="0">
                <a:latin typeface="Futura Lt BT" panose="020B0402020204020303" pitchFamily="34" charset="0"/>
              </a:rPr>
              <a:t>Birds in Space is a </a:t>
            </a:r>
            <a:r>
              <a:rPr lang="en-SG" sz="2000" dirty="0">
                <a:latin typeface="Futura Lt BT" panose="020B0402020204020303" pitchFamily="34" charset="0"/>
              </a:rPr>
              <a:t>series of </a:t>
            </a:r>
            <a:r>
              <a:rPr lang="en-SG" sz="2000" dirty="0" smtClean="0">
                <a:latin typeface="Futura Lt BT" panose="020B0402020204020303" pitchFamily="34" charset="0"/>
              </a:rPr>
              <a:t>sculptures was created by Brancusi, </a:t>
            </a:r>
            <a:r>
              <a:rPr lang="en-SG" sz="2000" dirty="0">
                <a:latin typeface="Futura Lt BT" panose="020B0402020204020303" pitchFamily="34" charset="0"/>
              </a:rPr>
              <a:t>dating from 1923 to 1940</a:t>
            </a:r>
            <a:r>
              <a:rPr lang="en-SG" sz="2000" dirty="0" smtClean="0">
                <a:latin typeface="Futura Lt BT" panose="020B0402020204020303" pitchFamily="34" charset="0"/>
              </a:rPr>
              <a:t>. The series of work focuses on his preoccupation with a bird in flight. </a:t>
            </a:r>
            <a:r>
              <a:rPr lang="en-SG" sz="2000" dirty="0">
                <a:latin typeface="Futura Lt BT" panose="020B0402020204020303" pitchFamily="34" charset="0"/>
              </a:rPr>
              <a:t>The materials of other pieces are marble and bronze cast.</a:t>
            </a:r>
          </a:p>
          <a:p>
            <a:r>
              <a:rPr lang="en-SG" sz="2000" dirty="0" smtClean="0">
                <a:latin typeface="Futura Lt BT" panose="020B0402020204020303" pitchFamily="34" charset="0"/>
              </a:rPr>
              <a:t> </a:t>
            </a:r>
            <a:endParaRPr lang="en-SG" sz="2000" dirty="0">
              <a:latin typeface="Futura Lt BT" panose="020B0402020204020303" pitchFamily="34" charset="0"/>
            </a:endParaRPr>
          </a:p>
        </p:txBody>
      </p:sp>
      <p:sp>
        <p:nvSpPr>
          <p:cNvPr id="5" name="Rectangle 4"/>
          <p:cNvSpPr/>
          <p:nvPr/>
        </p:nvSpPr>
        <p:spPr>
          <a:xfrm>
            <a:off x="7373556" y="4028105"/>
            <a:ext cx="2055434" cy="369332"/>
          </a:xfrm>
          <a:prstGeom prst="rect">
            <a:avLst/>
          </a:prstGeom>
        </p:spPr>
        <p:txBody>
          <a:bodyPr wrap="none">
            <a:spAutoFit/>
          </a:bodyPr>
          <a:lstStyle/>
          <a:p>
            <a:r>
              <a:rPr lang="en-SG" dirty="0"/>
              <a:t>Bird in Space (1928)</a:t>
            </a:r>
          </a:p>
        </p:txBody>
      </p:sp>
      <p:sp>
        <p:nvSpPr>
          <p:cNvPr id="10" name="Rectangle 9"/>
          <p:cNvSpPr/>
          <p:nvPr/>
        </p:nvSpPr>
        <p:spPr>
          <a:xfrm>
            <a:off x="9740447" y="4028105"/>
            <a:ext cx="2261966" cy="369332"/>
          </a:xfrm>
          <a:prstGeom prst="rect">
            <a:avLst/>
          </a:prstGeom>
        </p:spPr>
        <p:txBody>
          <a:bodyPr wrap="none">
            <a:spAutoFit/>
          </a:bodyPr>
          <a:lstStyle/>
          <a:p>
            <a:r>
              <a:rPr lang="en-US" i="1" dirty="0"/>
              <a:t>Young Bird</a:t>
            </a:r>
            <a:r>
              <a:rPr lang="en-US" dirty="0"/>
              <a:t>. Paris </a:t>
            </a:r>
            <a:r>
              <a:rPr lang="en-US" dirty="0" smtClean="0"/>
              <a:t>1928</a:t>
            </a:r>
            <a:endParaRPr lang="en-SG" dirty="0"/>
          </a:p>
        </p:txBody>
      </p:sp>
      <p:sp>
        <p:nvSpPr>
          <p:cNvPr id="6" name="Rectangle 5"/>
          <p:cNvSpPr/>
          <p:nvPr/>
        </p:nvSpPr>
        <p:spPr>
          <a:xfrm>
            <a:off x="4727121" y="4028105"/>
            <a:ext cx="1972078" cy="369332"/>
          </a:xfrm>
          <a:prstGeom prst="rect">
            <a:avLst/>
          </a:prstGeom>
        </p:spPr>
        <p:txBody>
          <a:bodyPr wrap="none">
            <a:spAutoFit/>
          </a:bodyPr>
          <a:lstStyle/>
          <a:p>
            <a:r>
              <a:rPr lang="en-SG" dirty="0"/>
              <a:t>Bird in Space, 1923</a:t>
            </a:r>
          </a:p>
        </p:txBody>
      </p:sp>
    </p:spTree>
    <p:extLst>
      <p:ext uri="{BB962C8B-B14F-4D97-AF65-F5344CB8AC3E}">
        <p14:creationId xmlns:p14="http://schemas.microsoft.com/office/powerpoint/2010/main" val="3743200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3-media1.fl.yelpcdn.com/bphoto/jwmYj4s7cDF-ss2pp0Oblw/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083" y="0"/>
            <a:ext cx="96050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712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199" y="274638"/>
            <a:ext cx="2801155" cy="6655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Futura Lt BT" panose="020B0402020204020303" pitchFamily="34" charset="0"/>
              </a:rPr>
              <a:t>THE BASE </a:t>
            </a:r>
            <a:endParaRPr lang="en-US" b="1" dirty="0">
              <a:latin typeface="Futura Lt BT" panose="020B0402020204020303" pitchFamily="34" charset="0"/>
            </a:endParaRPr>
          </a:p>
        </p:txBody>
      </p:sp>
      <p:pic>
        <p:nvPicPr>
          <p:cNvPr id="4" name="Picture 8" descr="https://s-media-cache-ak0.pinimg.com/564x/8c/fc/50/8cfc50f853b5e93c074735d91ad83c0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286776"/>
            <a:ext cx="2376152" cy="50403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5900" y="6334829"/>
            <a:ext cx="2261966" cy="369332"/>
          </a:xfrm>
          <a:prstGeom prst="rect">
            <a:avLst/>
          </a:prstGeom>
        </p:spPr>
        <p:txBody>
          <a:bodyPr wrap="none">
            <a:spAutoFit/>
          </a:bodyPr>
          <a:lstStyle/>
          <a:p>
            <a:r>
              <a:rPr lang="en-US" i="1" dirty="0"/>
              <a:t>Young Bird</a:t>
            </a:r>
            <a:r>
              <a:rPr lang="en-US" dirty="0"/>
              <a:t>. Paris </a:t>
            </a:r>
            <a:r>
              <a:rPr lang="en-US" dirty="0" smtClean="0"/>
              <a:t>1928</a:t>
            </a:r>
            <a:endParaRPr lang="en-SG" dirty="0"/>
          </a:p>
        </p:txBody>
      </p:sp>
      <p:sp>
        <p:nvSpPr>
          <p:cNvPr id="6" name="TextBox 5"/>
          <p:cNvSpPr txBox="1"/>
          <p:nvPr/>
        </p:nvSpPr>
        <p:spPr>
          <a:xfrm>
            <a:off x="2829271" y="2503727"/>
            <a:ext cx="5168509" cy="584775"/>
          </a:xfrm>
          <a:prstGeom prst="rect">
            <a:avLst/>
          </a:prstGeom>
          <a:noFill/>
        </p:spPr>
        <p:txBody>
          <a:bodyPr wrap="square" rtlCol="0">
            <a:spAutoFit/>
          </a:bodyPr>
          <a:lstStyle/>
          <a:p>
            <a:r>
              <a:rPr lang="en-SG" sz="3200" dirty="0" smtClean="0">
                <a:latin typeface="Futura Lt BT" panose="020B0402020204020303" pitchFamily="34" charset="0"/>
              </a:rPr>
              <a:t>Where/What is the base?</a:t>
            </a:r>
            <a:endParaRPr lang="en-SG" sz="3200" dirty="0">
              <a:latin typeface="Futura Lt BT" panose="020B0402020204020303" pitchFamily="34" charset="0"/>
            </a:endParaRPr>
          </a:p>
        </p:txBody>
      </p:sp>
      <p:sp>
        <p:nvSpPr>
          <p:cNvPr id="7" name="TextBox 6"/>
          <p:cNvSpPr txBox="1"/>
          <p:nvPr/>
        </p:nvSpPr>
        <p:spPr>
          <a:xfrm>
            <a:off x="2932302" y="3328525"/>
            <a:ext cx="5168509" cy="1077218"/>
          </a:xfrm>
          <a:prstGeom prst="rect">
            <a:avLst/>
          </a:prstGeom>
          <a:noFill/>
        </p:spPr>
        <p:txBody>
          <a:bodyPr wrap="square" rtlCol="0">
            <a:spAutoFit/>
          </a:bodyPr>
          <a:lstStyle/>
          <a:p>
            <a:r>
              <a:rPr lang="en-SG" sz="3200" dirty="0" smtClean="0">
                <a:latin typeface="Futura Lt BT" panose="020B0402020204020303" pitchFamily="34" charset="0"/>
              </a:rPr>
              <a:t>Why do you think the work is presented in such a way?</a:t>
            </a:r>
            <a:endParaRPr lang="en-SG" sz="3200" dirty="0">
              <a:latin typeface="Futura Lt BT" panose="020B0402020204020303" pitchFamily="34" charset="0"/>
            </a:endParaRPr>
          </a:p>
        </p:txBody>
      </p:sp>
      <p:sp>
        <p:nvSpPr>
          <p:cNvPr id="3" name="AutoShape 2" descr="http://www.leninimports.com/auguste_rodin_gallery_1_large_26a.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3076" name="Picture 4" descr="https://upload.wikimedia.org/wikipedia/commons/thumb/8/81/Block_statue_Pa-Akh-Ra_CdM.jpg/320px-Block_statue_Pa-Akh-Ra_Cd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0781" y="274638"/>
            <a:ext cx="3257326" cy="5476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50187" y="5780831"/>
            <a:ext cx="4198513" cy="923330"/>
          </a:xfrm>
          <a:prstGeom prst="rect">
            <a:avLst/>
          </a:prstGeom>
        </p:spPr>
        <p:txBody>
          <a:bodyPr wrap="square">
            <a:spAutoFit/>
          </a:bodyPr>
          <a:lstStyle/>
          <a:p>
            <a:r>
              <a:rPr lang="en-SG" dirty="0"/>
              <a:t>Block statue of Pa-Ankh-Ra, ship master, bearing a statue of Ptah. Late Period, ca. 650–633 BC, Cabinet des </a:t>
            </a:r>
            <a:r>
              <a:rPr lang="en-SG" dirty="0" err="1"/>
              <a:t>Médailles</a:t>
            </a:r>
            <a:r>
              <a:rPr lang="en-SG" dirty="0"/>
              <a:t>.</a:t>
            </a:r>
          </a:p>
        </p:txBody>
      </p:sp>
    </p:spTree>
    <p:extLst>
      <p:ext uri="{BB962C8B-B14F-4D97-AF65-F5344CB8AC3E}">
        <p14:creationId xmlns:p14="http://schemas.microsoft.com/office/powerpoint/2010/main" val="7422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075609" y="1194165"/>
            <a:ext cx="5515377" cy="3676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smtClean="0">
                <a:latin typeface="Futura Lt BT" panose="020B0402020204020303" pitchFamily="34" charset="0"/>
              </a:rPr>
              <a:t>The role of the base is physical, visual and symbolic. Physical: support.</a:t>
            </a:r>
          </a:p>
          <a:p>
            <a:pPr lvl="1">
              <a:lnSpc>
                <a:spcPct val="120000"/>
              </a:lnSpc>
            </a:pPr>
            <a:r>
              <a:rPr lang="en-US" sz="2000" dirty="0" smtClean="0">
                <a:latin typeface="Futura Lt BT" panose="020B0402020204020303" pitchFamily="34" charset="0"/>
              </a:rPr>
              <a:t>Visual: presenting the object at proper level. </a:t>
            </a:r>
          </a:p>
          <a:p>
            <a:pPr lvl="1">
              <a:lnSpc>
                <a:spcPct val="120000"/>
              </a:lnSpc>
            </a:pPr>
            <a:r>
              <a:rPr lang="en-US" sz="2000" dirty="0" smtClean="0">
                <a:latin typeface="Futura Lt BT" panose="020B0402020204020303" pitchFamily="34" charset="0"/>
              </a:rPr>
              <a:t>Symbolic: positioning the object's relation with the world. </a:t>
            </a:r>
          </a:p>
          <a:p>
            <a:pPr>
              <a:lnSpc>
                <a:spcPct val="120000"/>
              </a:lnSpc>
            </a:pPr>
            <a:r>
              <a:rPr lang="en-US" sz="2000" dirty="0" smtClean="0">
                <a:latin typeface="Futura Lt BT" panose="020B0402020204020303" pitchFamily="34" charset="0"/>
              </a:rPr>
              <a:t>The base may not be considered as a work of art. Still, it must be carefully designed because of its supporting role.</a:t>
            </a:r>
          </a:p>
          <a:p>
            <a:pPr lvl="0">
              <a:lnSpc>
                <a:spcPct val="120000"/>
              </a:lnSpc>
            </a:pPr>
            <a:r>
              <a:rPr lang="en-SG" sz="2000" dirty="0">
                <a:latin typeface="Futura Lt BT" panose="020B0402020204020303" pitchFamily="34" charset="0"/>
              </a:rPr>
              <a:t>Usually it is a wooden pedestal or a stone pedestal, he identified a hierarchy of materials. Wood &lt; stone &lt; metal. From primitive to industrial.</a:t>
            </a:r>
          </a:p>
          <a:p>
            <a:endParaRPr lang="en-US" sz="1600" dirty="0">
              <a:latin typeface="Futura Lt BT" panose="020B0402020204020303" pitchFamily="34" charset="0"/>
            </a:endParaRPr>
          </a:p>
        </p:txBody>
      </p:sp>
      <p:sp>
        <p:nvSpPr>
          <p:cNvPr id="3" name="Title 1"/>
          <p:cNvSpPr txBox="1">
            <a:spLocks/>
          </p:cNvSpPr>
          <p:nvPr/>
        </p:nvSpPr>
        <p:spPr>
          <a:xfrm>
            <a:off x="457200" y="120091"/>
            <a:ext cx="6059510" cy="6655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Futura Lt BT" panose="020B0402020204020303" pitchFamily="34" charset="0"/>
              </a:rPr>
              <a:t>The role of the base </a:t>
            </a:r>
            <a:endParaRPr lang="en-US" b="1" dirty="0">
              <a:latin typeface="Futura Lt BT" panose="020B0402020204020303" pitchFamily="34" charset="0"/>
            </a:endParaRPr>
          </a:p>
        </p:txBody>
      </p:sp>
      <p:pic>
        <p:nvPicPr>
          <p:cNvPr id="4" name="Picture 8" descr="https://s-media-cache-ak0.pinimg.com/564x/8c/fc/50/8cfc50f853b5e93c074735d91ad83c0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772" y="985642"/>
            <a:ext cx="2376152" cy="50403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45772" y="6033343"/>
            <a:ext cx="2261966" cy="369332"/>
          </a:xfrm>
          <a:prstGeom prst="rect">
            <a:avLst/>
          </a:prstGeom>
        </p:spPr>
        <p:txBody>
          <a:bodyPr wrap="none">
            <a:spAutoFit/>
          </a:bodyPr>
          <a:lstStyle/>
          <a:p>
            <a:r>
              <a:rPr lang="en-US" i="1" dirty="0"/>
              <a:t>Young Bird</a:t>
            </a:r>
            <a:r>
              <a:rPr lang="en-US" dirty="0"/>
              <a:t>. Paris </a:t>
            </a:r>
            <a:r>
              <a:rPr lang="en-US" dirty="0" smtClean="0"/>
              <a:t>1928</a:t>
            </a:r>
            <a:endParaRPr lang="en-SG" dirty="0"/>
          </a:p>
        </p:txBody>
      </p:sp>
      <p:pic>
        <p:nvPicPr>
          <p:cNvPr id="4098" name="Picture 2" descr="The Old Courtesan (La Belle qui fut heaulmiè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457" y="985642"/>
            <a:ext cx="3467742" cy="50403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2391" y="6047856"/>
            <a:ext cx="3598572" cy="646331"/>
          </a:xfrm>
          <a:prstGeom prst="rect">
            <a:avLst/>
          </a:prstGeom>
        </p:spPr>
        <p:txBody>
          <a:bodyPr wrap="square">
            <a:spAutoFit/>
          </a:bodyPr>
          <a:lstStyle/>
          <a:p>
            <a:r>
              <a:rPr lang="en-SG" b="1" dirty="0"/>
              <a:t>The Old Courtesan </a:t>
            </a:r>
            <a:r>
              <a:rPr lang="en-SG" dirty="0" err="1"/>
              <a:t>modeled</a:t>
            </a:r>
            <a:r>
              <a:rPr lang="en-SG" dirty="0"/>
              <a:t> probably ca. 1885, cast 1910</a:t>
            </a:r>
            <a:endParaRPr lang="en-SG" b="1" dirty="0"/>
          </a:p>
        </p:txBody>
      </p:sp>
    </p:spTree>
    <p:extLst>
      <p:ext uri="{BB962C8B-B14F-4D97-AF65-F5344CB8AC3E}">
        <p14:creationId xmlns:p14="http://schemas.microsoft.com/office/powerpoint/2010/main" val="348877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blog.redfeather-art.com/wp-content/uploads/blog.redfeather-art.com/2011/06/bird_in_sp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4448692" cy="7273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97874" y="5750192"/>
            <a:ext cx="5370490" cy="707886"/>
          </a:xfrm>
          <a:prstGeom prst="rect">
            <a:avLst/>
          </a:prstGeom>
          <a:noFill/>
        </p:spPr>
        <p:txBody>
          <a:bodyPr wrap="square" rtlCol="0">
            <a:spAutoFit/>
          </a:bodyPr>
          <a:lstStyle/>
          <a:p>
            <a:r>
              <a:rPr lang="en-SG" sz="2000" b="1" dirty="0">
                <a:latin typeface="Futura Lt BT" panose="020B0402020204020303" pitchFamily="34" charset="0"/>
              </a:rPr>
              <a:t>Bird in </a:t>
            </a:r>
            <a:r>
              <a:rPr lang="en-SG" sz="2000" b="1" dirty="0" smtClean="0">
                <a:latin typeface="Futura Lt BT" panose="020B0402020204020303" pitchFamily="34" charset="0"/>
              </a:rPr>
              <a:t>Space, </a:t>
            </a:r>
            <a:r>
              <a:rPr lang="en-SG" sz="2000" dirty="0" smtClean="0">
                <a:latin typeface="Futura Lt BT" panose="020B0402020204020303" pitchFamily="34" charset="0"/>
              </a:rPr>
              <a:t>1932–40, </a:t>
            </a:r>
            <a:r>
              <a:rPr lang="en-SG" sz="2000" dirty="0"/>
              <a:t>56 3/4 x 6 1/2 in. (144.1 x 16.5 cm) (with base), </a:t>
            </a:r>
            <a:r>
              <a:rPr lang="en-SG" sz="2000" dirty="0" smtClean="0"/>
              <a:t> Marble, </a:t>
            </a:r>
            <a:endParaRPr lang="en-SG" sz="2000" dirty="0">
              <a:latin typeface="Futura Lt BT" panose="020B0402020204020303" pitchFamily="34" charset="0"/>
            </a:endParaRPr>
          </a:p>
        </p:txBody>
      </p:sp>
      <p:sp>
        <p:nvSpPr>
          <p:cNvPr id="3" name="Rectangle 2"/>
          <p:cNvSpPr/>
          <p:nvPr/>
        </p:nvSpPr>
        <p:spPr>
          <a:xfrm>
            <a:off x="5276045" y="898977"/>
            <a:ext cx="6096000" cy="4401205"/>
          </a:xfrm>
          <a:prstGeom prst="rect">
            <a:avLst/>
          </a:prstGeom>
        </p:spPr>
        <p:txBody>
          <a:bodyPr>
            <a:spAutoFit/>
          </a:bodyPr>
          <a:lstStyle/>
          <a:p>
            <a:pPr marL="285750" indent="-285750">
              <a:buFont typeface="Arial" panose="020B0604020202020204" pitchFamily="34" charset="0"/>
              <a:buChar char="•"/>
            </a:pPr>
            <a:r>
              <a:rPr lang="en-SG" sz="2000" dirty="0">
                <a:latin typeface="Futura Lt BT" panose="020B0402020204020303" pitchFamily="34" charset="0"/>
              </a:rPr>
              <a:t>New York A Customs appraiser, F J H </a:t>
            </a:r>
            <a:r>
              <a:rPr lang="en-SG" sz="2000" dirty="0" err="1">
                <a:latin typeface="Futura Lt BT" panose="020B0402020204020303" pitchFamily="34" charset="0"/>
              </a:rPr>
              <a:t>Kracke</a:t>
            </a:r>
            <a:r>
              <a:rPr lang="en-SG" sz="2000" dirty="0">
                <a:latin typeface="Futura Lt BT" panose="020B0402020204020303" pitchFamily="34" charset="0"/>
              </a:rPr>
              <a:t>, was presented with an unusual, highly polished object made of bronze, whose status had earlier been questioned by customs officials. </a:t>
            </a:r>
            <a:endParaRPr lang="en-SG" sz="2000" dirty="0" smtClean="0">
              <a:latin typeface="Futura Lt BT" panose="020B0402020204020303" pitchFamily="34" charset="0"/>
            </a:endParaRPr>
          </a:p>
          <a:p>
            <a:pPr marL="285750" indent="-285750">
              <a:buFont typeface="Arial" panose="020B0604020202020204" pitchFamily="34" charset="0"/>
              <a:buChar char="•"/>
            </a:pPr>
            <a:r>
              <a:rPr lang="en-SG" sz="2000" u="sng" dirty="0" smtClean="0">
                <a:latin typeface="Futura Lt BT" panose="020B0402020204020303" pitchFamily="34" charset="0"/>
              </a:rPr>
              <a:t>After </a:t>
            </a:r>
            <a:r>
              <a:rPr lang="en-SG" sz="2000" u="sng" dirty="0">
                <a:latin typeface="Futura Lt BT" panose="020B0402020204020303" pitchFamily="34" charset="0"/>
              </a:rPr>
              <a:t>consultation, </a:t>
            </a:r>
            <a:r>
              <a:rPr lang="en-SG" sz="2000" u="sng" dirty="0" err="1">
                <a:latin typeface="Futura Lt BT" panose="020B0402020204020303" pitchFamily="34" charset="0"/>
              </a:rPr>
              <a:t>Kracke</a:t>
            </a:r>
            <a:r>
              <a:rPr lang="en-SG" sz="2000" u="sng" dirty="0">
                <a:latin typeface="Futura Lt BT" panose="020B0402020204020303" pitchFamily="34" charset="0"/>
              </a:rPr>
              <a:t> classified it as a “manufactured implement” and imposed the normal 40% customs duty applicable to metallic household utensils</a:t>
            </a:r>
            <a:r>
              <a:rPr lang="en-SG" sz="2000" u="sng" dirty="0" smtClean="0">
                <a:latin typeface="Futura Lt BT" panose="020B0402020204020303" pitchFamily="34" charset="0"/>
              </a:rPr>
              <a:t>.</a:t>
            </a:r>
          </a:p>
          <a:p>
            <a:endParaRPr lang="en-SG" sz="2000" dirty="0" smtClean="0">
              <a:latin typeface="Futura Lt BT" panose="020B0402020204020303" pitchFamily="34" charset="0"/>
            </a:endParaRPr>
          </a:p>
          <a:p>
            <a:pPr marL="285750" lvl="0" indent="-285750">
              <a:buFont typeface="Arial" panose="020B0604020202020204" pitchFamily="34" charset="0"/>
              <a:buChar char="•"/>
            </a:pPr>
            <a:r>
              <a:rPr lang="en-SG" sz="2000" dirty="0" smtClean="0">
                <a:latin typeface="Futura Lt BT" panose="020B0402020204020303" pitchFamily="34" charset="0"/>
              </a:rPr>
              <a:t> </a:t>
            </a:r>
            <a:r>
              <a:rPr lang="en-SG" sz="2000" dirty="0" err="1">
                <a:latin typeface="Futura Lt BT" panose="020B0402020204020303" pitchFamily="34" charset="0"/>
              </a:rPr>
              <a:t>Kracke</a:t>
            </a:r>
            <a:r>
              <a:rPr lang="en-SG" sz="2000" dirty="0">
                <a:latin typeface="Futura Lt BT" panose="020B0402020204020303" pitchFamily="34" charset="0"/>
              </a:rPr>
              <a:t>, on the other hand, relied on the opinions of “several men, high in the art world”; typical among these was one who stated, “if that’s art, hereafter I’m a bricklayer.” In general their opinion was that Brancusi’s work “left too much to the imagination</a:t>
            </a:r>
            <a:r>
              <a:rPr lang="en-SG" sz="2000" dirty="0" smtClean="0">
                <a:latin typeface="Futura Lt BT" panose="020B0402020204020303" pitchFamily="34" charset="0"/>
              </a:rPr>
              <a:t>”.</a:t>
            </a:r>
            <a:endParaRPr lang="en-SG" sz="2000" dirty="0">
              <a:latin typeface="Futura Lt BT" panose="020B0402020204020303" pitchFamily="34" charset="0"/>
            </a:endParaRPr>
          </a:p>
        </p:txBody>
      </p:sp>
    </p:spTree>
    <p:extLst>
      <p:ext uri="{BB962C8B-B14F-4D97-AF65-F5344CB8AC3E}">
        <p14:creationId xmlns:p14="http://schemas.microsoft.com/office/powerpoint/2010/main" val="3029332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bernardperroud.com/wp-content/uploads/blogger/_VGMsZBdykrk/SdZLs3Fn-II/AAAAAAAAGk4/qCWdvezxeN0/s1600/Bir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5531"/>
            <a:ext cx="4262907" cy="71674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42573" y="2454107"/>
            <a:ext cx="5932741" cy="954107"/>
          </a:xfrm>
          <a:prstGeom prst="rect">
            <a:avLst/>
          </a:prstGeom>
          <a:noFill/>
        </p:spPr>
        <p:txBody>
          <a:bodyPr wrap="square" rtlCol="0">
            <a:spAutoFit/>
          </a:bodyPr>
          <a:lstStyle/>
          <a:p>
            <a:r>
              <a:rPr lang="en-US" sz="2800" dirty="0" smtClean="0">
                <a:latin typeface="Futura Lt BT" panose="020B0402020204020303" pitchFamily="34" charset="0"/>
              </a:rPr>
              <a:t>How has the subject matter been interpreted in this sculpture?</a:t>
            </a:r>
            <a:endParaRPr lang="en-SG" sz="2800" dirty="0">
              <a:latin typeface="Futura Lt BT" panose="020B0402020204020303" pitchFamily="34" charset="0"/>
            </a:endParaRPr>
          </a:p>
        </p:txBody>
      </p:sp>
      <p:sp>
        <p:nvSpPr>
          <p:cNvPr id="2" name="TextBox 1"/>
          <p:cNvSpPr txBox="1"/>
          <p:nvPr/>
        </p:nvSpPr>
        <p:spPr>
          <a:xfrm>
            <a:off x="4517570" y="5885194"/>
            <a:ext cx="5370490" cy="707886"/>
          </a:xfrm>
          <a:prstGeom prst="rect">
            <a:avLst/>
          </a:prstGeom>
          <a:noFill/>
        </p:spPr>
        <p:txBody>
          <a:bodyPr wrap="square" rtlCol="0">
            <a:spAutoFit/>
          </a:bodyPr>
          <a:lstStyle/>
          <a:p>
            <a:r>
              <a:rPr lang="en-SG" sz="2000" b="1" dirty="0">
                <a:latin typeface="Futura Lt BT" panose="020B0402020204020303" pitchFamily="34" charset="0"/>
              </a:rPr>
              <a:t>Bird in </a:t>
            </a:r>
            <a:r>
              <a:rPr lang="en-SG" sz="2000" b="1" dirty="0" smtClean="0">
                <a:latin typeface="Futura Lt BT" panose="020B0402020204020303" pitchFamily="34" charset="0"/>
              </a:rPr>
              <a:t>Space, </a:t>
            </a:r>
            <a:r>
              <a:rPr lang="en-SG" sz="2000" dirty="0" smtClean="0">
                <a:latin typeface="Futura Lt BT" panose="020B0402020204020303" pitchFamily="34" charset="0"/>
              </a:rPr>
              <a:t>1932–40, </a:t>
            </a:r>
            <a:r>
              <a:rPr lang="en-SG" sz="2000" dirty="0">
                <a:latin typeface="Futura Lt BT" panose="020B0402020204020303" pitchFamily="34" charset="0"/>
              </a:rPr>
              <a:t>Polished </a:t>
            </a:r>
            <a:r>
              <a:rPr lang="en-SG" sz="2000" dirty="0" smtClean="0">
                <a:latin typeface="Futura Lt BT" panose="020B0402020204020303" pitchFamily="34" charset="0"/>
              </a:rPr>
              <a:t>brass, </a:t>
            </a:r>
            <a:r>
              <a:rPr lang="en-SG" sz="2000" dirty="0">
                <a:latin typeface="Futura Lt BT" panose="020B0402020204020303" pitchFamily="34" charset="0"/>
              </a:rPr>
              <a:t>59 7/16 inches (151 cm) high, including base</a:t>
            </a:r>
          </a:p>
        </p:txBody>
      </p:sp>
      <p:sp>
        <p:nvSpPr>
          <p:cNvPr id="3" name="Rectangle 2"/>
          <p:cNvSpPr/>
          <p:nvPr/>
        </p:nvSpPr>
        <p:spPr>
          <a:xfrm>
            <a:off x="4692687" y="4908877"/>
            <a:ext cx="6096000" cy="646331"/>
          </a:xfrm>
          <a:prstGeom prst="rect">
            <a:avLst/>
          </a:prstGeom>
        </p:spPr>
        <p:txBody>
          <a:bodyPr>
            <a:spAutoFit/>
          </a:bodyPr>
          <a:lstStyle/>
          <a:p>
            <a:r>
              <a:rPr lang="en-SG" dirty="0"/>
              <a:t>https://www.khanacademy.org/humanities/art-1010/art-between-wars/intl-avant-garde/v/brancusi-bird-in-space-1928</a:t>
            </a:r>
          </a:p>
        </p:txBody>
      </p:sp>
    </p:spTree>
    <p:extLst>
      <p:ext uri="{BB962C8B-B14F-4D97-AF65-F5344CB8AC3E}">
        <p14:creationId xmlns:p14="http://schemas.microsoft.com/office/powerpoint/2010/main" val="317272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bernardperroud.com/wp-content/uploads/blogger/_VGMsZBdykrk/SdZLs3Fn-II/AAAAAAAAGk4/qCWdvezxeN0/s1600/Bir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5531"/>
            <a:ext cx="4262907" cy="7167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7570" y="5885194"/>
            <a:ext cx="5370490" cy="707886"/>
          </a:xfrm>
          <a:prstGeom prst="rect">
            <a:avLst/>
          </a:prstGeom>
          <a:noFill/>
        </p:spPr>
        <p:txBody>
          <a:bodyPr wrap="square" rtlCol="0">
            <a:spAutoFit/>
          </a:bodyPr>
          <a:lstStyle/>
          <a:p>
            <a:r>
              <a:rPr lang="en-SG" sz="2000" b="1" dirty="0">
                <a:latin typeface="Futura Lt BT" panose="020B0402020204020303" pitchFamily="34" charset="0"/>
              </a:rPr>
              <a:t>Bird in </a:t>
            </a:r>
            <a:r>
              <a:rPr lang="en-SG" sz="2000" b="1" dirty="0" smtClean="0">
                <a:latin typeface="Futura Lt BT" panose="020B0402020204020303" pitchFamily="34" charset="0"/>
              </a:rPr>
              <a:t>Space, </a:t>
            </a:r>
            <a:r>
              <a:rPr lang="en-SG" sz="2000" dirty="0" smtClean="0">
                <a:latin typeface="Futura Lt BT" panose="020B0402020204020303" pitchFamily="34" charset="0"/>
              </a:rPr>
              <a:t>1932–40, </a:t>
            </a:r>
            <a:r>
              <a:rPr lang="en-SG" sz="2000" dirty="0">
                <a:latin typeface="Futura Lt BT" panose="020B0402020204020303" pitchFamily="34" charset="0"/>
              </a:rPr>
              <a:t>Polished </a:t>
            </a:r>
            <a:r>
              <a:rPr lang="en-SG" sz="2000" dirty="0" smtClean="0">
                <a:latin typeface="Futura Lt BT" panose="020B0402020204020303" pitchFamily="34" charset="0"/>
              </a:rPr>
              <a:t>brass, </a:t>
            </a:r>
            <a:r>
              <a:rPr lang="en-SG" sz="2000" dirty="0">
                <a:latin typeface="Futura Lt BT" panose="020B0402020204020303" pitchFamily="34" charset="0"/>
              </a:rPr>
              <a:t>59 7/16 inches (151 cm) high, including base</a:t>
            </a:r>
          </a:p>
        </p:txBody>
      </p:sp>
      <p:sp>
        <p:nvSpPr>
          <p:cNvPr id="4" name="TextBox 3"/>
          <p:cNvSpPr txBox="1"/>
          <p:nvPr/>
        </p:nvSpPr>
        <p:spPr>
          <a:xfrm>
            <a:off x="5112913" y="1410384"/>
            <a:ext cx="6362163" cy="3785652"/>
          </a:xfrm>
          <a:prstGeom prst="rect">
            <a:avLst/>
          </a:prstGeom>
          <a:noFill/>
        </p:spPr>
        <p:txBody>
          <a:bodyPr wrap="square" rtlCol="0">
            <a:spAutoFit/>
          </a:bodyPr>
          <a:lstStyle/>
          <a:p>
            <a:r>
              <a:rPr lang="en-SG" sz="2400" b="1" i="1" dirty="0">
                <a:latin typeface="Futura Lt BT" panose="020B0402020204020303" pitchFamily="34" charset="0"/>
              </a:rPr>
              <a:t>Bird in Space</a:t>
            </a:r>
            <a:endParaRPr lang="en-SG" sz="2400" dirty="0">
              <a:latin typeface="Futura Lt BT" panose="020B0402020204020303" pitchFamily="34" charset="0"/>
            </a:endParaRPr>
          </a:p>
          <a:p>
            <a:pPr marL="285750" lvl="0" indent="-285750">
              <a:buFont typeface="Arial" panose="020B0604020202020204" pitchFamily="34" charset="0"/>
              <a:buChar char="•"/>
            </a:pPr>
            <a:r>
              <a:rPr lang="en-SG" sz="2400" dirty="0">
                <a:latin typeface="Futura Lt BT" panose="020B0402020204020303" pitchFamily="34" charset="0"/>
              </a:rPr>
              <a:t>Single simple shape</a:t>
            </a:r>
          </a:p>
          <a:p>
            <a:pPr marL="285750" lvl="0" indent="-285750">
              <a:buFont typeface="Arial" panose="020B0604020202020204" pitchFamily="34" charset="0"/>
              <a:buChar char="•"/>
            </a:pPr>
            <a:r>
              <a:rPr lang="en-SG" sz="2400" dirty="0">
                <a:latin typeface="Futura Lt BT" panose="020B0402020204020303" pitchFamily="34" charset="0"/>
              </a:rPr>
              <a:t>Pure tapering form</a:t>
            </a:r>
          </a:p>
          <a:p>
            <a:pPr marL="285750" lvl="0" indent="-285750">
              <a:buFont typeface="Arial" panose="020B0604020202020204" pitchFamily="34" charset="0"/>
              <a:buChar char="•"/>
            </a:pPr>
            <a:r>
              <a:rPr lang="en-SG" sz="2400" dirty="0">
                <a:latin typeface="Futura Lt BT" panose="020B0402020204020303" pitchFamily="34" charset="0"/>
              </a:rPr>
              <a:t>Highly polished and smooth metallic, continuous surface</a:t>
            </a:r>
          </a:p>
          <a:p>
            <a:pPr marL="285750" lvl="0" indent="-285750">
              <a:buFont typeface="Arial" panose="020B0604020202020204" pitchFamily="34" charset="0"/>
              <a:buChar char="•"/>
            </a:pPr>
            <a:r>
              <a:rPr lang="en-SG" sz="2400" dirty="0">
                <a:latin typeface="Futura Lt BT" panose="020B0402020204020303" pitchFamily="34" charset="0"/>
              </a:rPr>
              <a:t>Carved from individual piece of bronze</a:t>
            </a:r>
          </a:p>
          <a:p>
            <a:pPr marL="285750" lvl="0" indent="-285750">
              <a:buFont typeface="Arial" panose="020B0604020202020204" pitchFamily="34" charset="0"/>
              <a:buChar char="•"/>
            </a:pPr>
            <a:r>
              <a:rPr lang="en-SG" sz="2400" dirty="0">
                <a:latin typeface="Futura Lt BT" panose="020B0402020204020303" pitchFamily="34" charset="0"/>
              </a:rPr>
              <a:t>Infer how these qualities contributed to the resultant visual impact of the sculpture: smooth, reflective look to the sculpture, </a:t>
            </a:r>
            <a:r>
              <a:rPr lang="en-SG" sz="2400" dirty="0" err="1">
                <a:latin typeface="Futura Lt BT" panose="020B0402020204020303" pitchFamily="34" charset="0"/>
              </a:rPr>
              <a:t>etc</a:t>
            </a:r>
            <a:endParaRPr lang="en-SG" sz="2400" dirty="0">
              <a:latin typeface="Futura Lt BT" panose="020B0402020204020303" pitchFamily="34" charset="0"/>
            </a:endParaRPr>
          </a:p>
          <a:p>
            <a:endParaRPr lang="en-SG" sz="2400" dirty="0">
              <a:latin typeface="Futura Lt BT" panose="020B0402020204020303" pitchFamily="34" charset="0"/>
            </a:endParaRPr>
          </a:p>
        </p:txBody>
      </p:sp>
    </p:spTree>
    <p:extLst>
      <p:ext uri="{BB962C8B-B14F-4D97-AF65-F5344CB8AC3E}">
        <p14:creationId xmlns:p14="http://schemas.microsoft.com/office/powerpoint/2010/main" val="1125239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7408" y="1177899"/>
            <a:ext cx="6096000" cy="3785652"/>
          </a:xfrm>
          <a:prstGeom prst="rect">
            <a:avLst/>
          </a:prstGeom>
        </p:spPr>
        <p:txBody>
          <a:bodyPr>
            <a:spAutoFit/>
          </a:bodyPr>
          <a:lstStyle/>
          <a:p>
            <a:pPr marL="285750" lvl="0" indent="-285750">
              <a:buFont typeface="Arial" panose="020B0604020202020204" pitchFamily="34" charset="0"/>
              <a:buChar char="•"/>
            </a:pPr>
            <a:r>
              <a:rPr lang="en-SG" sz="2400" dirty="0">
                <a:latin typeface="Futura Lt BT" panose="020B0402020204020303" pitchFamily="34" charset="0"/>
              </a:rPr>
              <a:t>Exploring the concept of flight in birds</a:t>
            </a:r>
          </a:p>
          <a:p>
            <a:pPr marL="285750" lvl="0" indent="-285750">
              <a:buFont typeface="Arial" panose="020B0604020202020204" pitchFamily="34" charset="0"/>
              <a:buChar char="•"/>
            </a:pPr>
            <a:r>
              <a:rPr lang="en-SG" sz="2400" dirty="0">
                <a:latin typeface="Futura Lt BT" panose="020B0402020204020303" pitchFamily="34" charset="0"/>
              </a:rPr>
              <a:t>Demonstrating the dynamic </a:t>
            </a:r>
            <a:r>
              <a:rPr lang="en-US" sz="2400" dirty="0">
                <a:latin typeface="Futura Lt BT" panose="020B0402020204020303" pitchFamily="34" charset="0"/>
              </a:rPr>
              <a:t>upward thrust</a:t>
            </a:r>
            <a:endParaRPr lang="en-SG" sz="2400" dirty="0">
              <a:latin typeface="Futura Lt BT" panose="020B0402020204020303" pitchFamily="34" charset="0"/>
            </a:endParaRPr>
          </a:p>
          <a:p>
            <a:pPr marL="285750" lvl="0" indent="-285750">
              <a:buFont typeface="Arial" panose="020B0604020202020204" pitchFamily="34" charset="0"/>
              <a:buChar char="•"/>
            </a:pPr>
            <a:r>
              <a:rPr lang="en-US" sz="2400" dirty="0">
                <a:latin typeface="Futura Lt BT" panose="020B0402020204020303" pitchFamily="34" charset="0"/>
              </a:rPr>
              <a:t>Feeling and idea are reduced to a single, simple shape</a:t>
            </a:r>
            <a:endParaRPr lang="en-SG" sz="2400" dirty="0">
              <a:latin typeface="Futura Lt BT" panose="020B0402020204020303" pitchFamily="34" charset="0"/>
            </a:endParaRPr>
          </a:p>
          <a:p>
            <a:pPr marL="285750" lvl="0" indent="-285750">
              <a:buFont typeface="Arial" panose="020B0604020202020204" pitchFamily="34" charset="0"/>
              <a:buChar char="•"/>
            </a:pPr>
            <a:r>
              <a:rPr lang="en-US" sz="2400" dirty="0">
                <a:latin typeface="Futura Lt BT" panose="020B0402020204020303" pitchFamily="34" charset="0"/>
              </a:rPr>
              <a:t>Expressing its slenderness and weightlessness</a:t>
            </a:r>
            <a:endParaRPr lang="en-SG" sz="2400" dirty="0">
              <a:latin typeface="Futura Lt BT" panose="020B0402020204020303" pitchFamily="34" charset="0"/>
            </a:endParaRPr>
          </a:p>
          <a:p>
            <a:pPr marL="285750" lvl="0" indent="-285750">
              <a:buFont typeface="Arial" panose="020B0604020202020204" pitchFamily="34" charset="0"/>
              <a:buChar char="•"/>
            </a:pPr>
            <a:r>
              <a:rPr lang="en-US" sz="2400" dirty="0">
                <a:latin typeface="Futura Lt BT" panose="020B0402020204020303" pitchFamily="34" charset="0"/>
              </a:rPr>
              <a:t>Though appeared to have reduced the bird’s recognizable parts to a simple shape, it is not the abstract image of a bird but flight itself – made visible and concrete</a:t>
            </a:r>
            <a:endParaRPr lang="en-SG" sz="2400" dirty="0">
              <a:latin typeface="Futura Lt BT" panose="020B0402020204020303" pitchFamily="34" charset="0"/>
            </a:endParaRPr>
          </a:p>
        </p:txBody>
      </p:sp>
      <p:sp>
        <p:nvSpPr>
          <p:cNvPr id="4" name="TextBox 3"/>
          <p:cNvSpPr txBox="1"/>
          <p:nvPr/>
        </p:nvSpPr>
        <p:spPr>
          <a:xfrm>
            <a:off x="4697874" y="5750192"/>
            <a:ext cx="5370490" cy="707886"/>
          </a:xfrm>
          <a:prstGeom prst="rect">
            <a:avLst/>
          </a:prstGeom>
          <a:noFill/>
        </p:spPr>
        <p:txBody>
          <a:bodyPr wrap="square" rtlCol="0">
            <a:spAutoFit/>
          </a:bodyPr>
          <a:lstStyle/>
          <a:p>
            <a:r>
              <a:rPr lang="en-SG" sz="2000" b="1" dirty="0">
                <a:latin typeface="Futura Lt BT" panose="020B0402020204020303" pitchFamily="34" charset="0"/>
              </a:rPr>
              <a:t>Bird in </a:t>
            </a:r>
            <a:r>
              <a:rPr lang="en-SG" sz="2000" b="1" dirty="0" smtClean="0">
                <a:latin typeface="Futura Lt BT" panose="020B0402020204020303" pitchFamily="34" charset="0"/>
              </a:rPr>
              <a:t>Space, </a:t>
            </a:r>
            <a:r>
              <a:rPr lang="en-SG" sz="2000" dirty="0" smtClean="0">
                <a:latin typeface="Futura Lt BT" panose="020B0402020204020303" pitchFamily="34" charset="0"/>
              </a:rPr>
              <a:t>1932–40, </a:t>
            </a:r>
            <a:r>
              <a:rPr lang="en-SG" sz="2000" dirty="0">
                <a:latin typeface="Futura Lt BT" panose="020B0402020204020303" pitchFamily="34" charset="0"/>
              </a:rPr>
              <a:t>Polished </a:t>
            </a:r>
            <a:r>
              <a:rPr lang="en-SG" sz="2000" dirty="0" smtClean="0">
                <a:latin typeface="Futura Lt BT" panose="020B0402020204020303" pitchFamily="34" charset="0"/>
              </a:rPr>
              <a:t>brass, </a:t>
            </a:r>
            <a:r>
              <a:rPr lang="en-SG" sz="2000" dirty="0">
                <a:latin typeface="Futura Lt BT" panose="020B0402020204020303" pitchFamily="34" charset="0"/>
              </a:rPr>
              <a:t>59 7/16 inches (151 cm) high, including base</a:t>
            </a:r>
          </a:p>
        </p:txBody>
      </p:sp>
      <p:pic>
        <p:nvPicPr>
          <p:cNvPr id="1030" name="Picture 6" descr="http://images.metmuseum.org/CRDImages/ma/web-large/DT1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95" y="504953"/>
            <a:ext cx="4257675"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66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GWc8I6axXRk/T5PISVMf7nI/AAAAAAAAAdY/zBOlJPU-BZo/s1600/Immagine+0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65"/>
            <a:ext cx="13255440" cy="9900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02793" y="2202645"/>
            <a:ext cx="2015544" cy="14789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noFill/>
            </a:endParaRPr>
          </a:p>
        </p:txBody>
      </p:sp>
      <p:sp>
        <p:nvSpPr>
          <p:cNvPr id="6" name="TextBox 5"/>
          <p:cNvSpPr txBox="1"/>
          <p:nvPr/>
        </p:nvSpPr>
        <p:spPr>
          <a:xfrm>
            <a:off x="2504583" y="2305028"/>
            <a:ext cx="1989786" cy="369332"/>
          </a:xfrm>
          <a:prstGeom prst="rect">
            <a:avLst/>
          </a:prstGeom>
          <a:noFill/>
        </p:spPr>
        <p:txBody>
          <a:bodyPr wrap="square" rtlCol="0">
            <a:spAutoFit/>
          </a:bodyPr>
          <a:lstStyle/>
          <a:p>
            <a:pPr algn="ctr"/>
            <a:r>
              <a:rPr lang="en-SG" dirty="0" smtClean="0">
                <a:latin typeface="Futura Lt BT" panose="020B0402020204020303" pitchFamily="34" charset="0"/>
              </a:rPr>
              <a:t>CONSTANTINE</a:t>
            </a:r>
            <a:endParaRPr lang="en-SG" sz="2450" dirty="0">
              <a:latin typeface="Futura Lt BT" panose="020B0402020204020303" pitchFamily="34" charset="0"/>
            </a:endParaRPr>
          </a:p>
        </p:txBody>
      </p:sp>
      <p:sp>
        <p:nvSpPr>
          <p:cNvPr id="7" name="TextBox 6"/>
          <p:cNvSpPr txBox="1"/>
          <p:nvPr/>
        </p:nvSpPr>
        <p:spPr>
          <a:xfrm>
            <a:off x="2301741" y="2520152"/>
            <a:ext cx="2382592" cy="492443"/>
          </a:xfrm>
          <a:prstGeom prst="rect">
            <a:avLst/>
          </a:prstGeom>
          <a:noFill/>
        </p:spPr>
        <p:txBody>
          <a:bodyPr wrap="square" rtlCol="0">
            <a:spAutoFit/>
          </a:bodyPr>
          <a:lstStyle/>
          <a:p>
            <a:pPr algn="ctr"/>
            <a:r>
              <a:rPr lang="en-SG" sz="2620" dirty="0" smtClean="0">
                <a:latin typeface="Futura Lt BT" panose="020B0402020204020303" pitchFamily="34" charset="0"/>
              </a:rPr>
              <a:t>BRANCUSI</a:t>
            </a:r>
          </a:p>
        </p:txBody>
      </p:sp>
      <p:cxnSp>
        <p:nvCxnSpPr>
          <p:cNvPr id="9" name="Straight Connector 8"/>
          <p:cNvCxnSpPr/>
          <p:nvPr/>
        </p:nvCxnSpPr>
        <p:spPr>
          <a:xfrm>
            <a:off x="2636592" y="3014015"/>
            <a:ext cx="17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56098" y="2988257"/>
            <a:ext cx="1925392" cy="646331"/>
          </a:xfrm>
          <a:prstGeom prst="rect">
            <a:avLst/>
          </a:prstGeom>
          <a:noFill/>
        </p:spPr>
        <p:txBody>
          <a:bodyPr wrap="square" rtlCol="0">
            <a:spAutoFit/>
          </a:bodyPr>
          <a:lstStyle/>
          <a:p>
            <a:pPr algn="ctr"/>
            <a:r>
              <a:rPr lang="en-SG" sz="3600" dirty="0" smtClean="0">
                <a:latin typeface="Futura Lt BT" panose="020B0402020204020303" pitchFamily="34" charset="0"/>
              </a:rPr>
              <a:t>1957</a:t>
            </a:r>
          </a:p>
        </p:txBody>
      </p:sp>
    </p:spTree>
    <p:extLst>
      <p:ext uri="{BB962C8B-B14F-4D97-AF65-F5344CB8AC3E}">
        <p14:creationId xmlns:p14="http://schemas.microsoft.com/office/powerpoint/2010/main" val="33298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5115" y="1242360"/>
            <a:ext cx="5209505" cy="3416320"/>
          </a:xfrm>
          <a:prstGeom prst="rect">
            <a:avLst/>
          </a:prstGeom>
        </p:spPr>
        <p:txBody>
          <a:bodyPr wrap="square">
            <a:spAutoFit/>
          </a:bodyPr>
          <a:lstStyle/>
          <a:p>
            <a:r>
              <a:rPr lang="en-GB" sz="2400" dirty="0">
                <a:latin typeface="Futura Lt BT" panose="020B0402020204020303" pitchFamily="34" charset="0"/>
              </a:rPr>
              <a:t>H</a:t>
            </a:r>
            <a:r>
              <a:rPr lang="en-GB" sz="2400" dirty="0" smtClean="0">
                <a:latin typeface="Futura Lt BT" panose="020B0402020204020303" pitchFamily="34" charset="0"/>
              </a:rPr>
              <a:t>e </a:t>
            </a:r>
            <a:r>
              <a:rPr lang="en-GB" sz="2400" u="sng" dirty="0">
                <a:latin typeface="Futura Lt BT" panose="020B0402020204020303" pitchFamily="34" charset="0"/>
              </a:rPr>
              <a:t>suppressed all decoration </a:t>
            </a:r>
            <a:r>
              <a:rPr lang="en-GB" sz="2400" dirty="0">
                <a:latin typeface="Futura Lt BT" panose="020B0402020204020303" pitchFamily="34" charset="0"/>
              </a:rPr>
              <a:t>and </a:t>
            </a:r>
            <a:r>
              <a:rPr lang="en-GB" sz="2400" u="sng" dirty="0">
                <a:latin typeface="Futura Lt BT" panose="020B0402020204020303" pitchFamily="34" charset="0"/>
              </a:rPr>
              <a:t>explicit narrative referents</a:t>
            </a:r>
            <a:r>
              <a:rPr lang="en-GB" sz="2400" dirty="0">
                <a:latin typeface="Futura Lt BT" panose="020B0402020204020303" pitchFamily="34" charset="0"/>
              </a:rPr>
              <a:t> in an effort to create pure and resonant forms</a:t>
            </a:r>
            <a:r>
              <a:rPr lang="en-GB" sz="2400" dirty="0" smtClean="0">
                <a:latin typeface="Futura Lt BT" panose="020B0402020204020303" pitchFamily="34" charset="0"/>
              </a:rPr>
              <a:t>.</a:t>
            </a:r>
          </a:p>
          <a:p>
            <a:endParaRPr lang="en-US" sz="2400" dirty="0" smtClean="0">
              <a:latin typeface="Futura Lt BT" panose="020B0402020204020303" pitchFamily="34" charset="0"/>
            </a:endParaRPr>
          </a:p>
          <a:p>
            <a:r>
              <a:rPr lang="en-US" sz="2400" dirty="0" smtClean="0">
                <a:latin typeface="Futura Lt BT" panose="020B0402020204020303" pitchFamily="34" charset="0"/>
              </a:rPr>
              <a:t>His </a:t>
            </a:r>
            <a:r>
              <a:rPr lang="en-US" sz="2400" dirty="0">
                <a:latin typeface="Futura Lt BT" panose="020B0402020204020303" pitchFamily="34" charset="0"/>
              </a:rPr>
              <a:t>goal was to capture the essence of his subjects—which included birds in flight, fish, penguins, and a kissing couple—and </a:t>
            </a:r>
            <a:r>
              <a:rPr lang="en-US" sz="2400" u="sng" dirty="0">
                <a:latin typeface="Futura Lt BT" panose="020B0402020204020303" pitchFamily="34" charset="0"/>
              </a:rPr>
              <a:t>render them visible </a:t>
            </a:r>
            <a:r>
              <a:rPr lang="en-US" sz="2400" dirty="0">
                <a:latin typeface="Futura Lt BT" panose="020B0402020204020303" pitchFamily="34" charset="0"/>
              </a:rPr>
              <a:t>with minimal formal means. </a:t>
            </a:r>
            <a:endParaRPr lang="en-SG" sz="2400" dirty="0">
              <a:latin typeface="Futura Lt BT" panose="020B0402020204020303" pitchFamily="34" charset="0"/>
            </a:endParaRPr>
          </a:p>
        </p:txBody>
      </p:sp>
      <p:sp>
        <p:nvSpPr>
          <p:cNvPr id="3" name="TextBox 2"/>
          <p:cNvSpPr txBox="1"/>
          <p:nvPr/>
        </p:nvSpPr>
        <p:spPr>
          <a:xfrm>
            <a:off x="6017653" y="4803284"/>
            <a:ext cx="5164428" cy="954107"/>
          </a:xfrm>
          <a:prstGeom prst="rect">
            <a:avLst/>
          </a:prstGeom>
          <a:noFill/>
        </p:spPr>
        <p:txBody>
          <a:bodyPr wrap="square" rtlCol="0">
            <a:spAutoFit/>
          </a:bodyPr>
          <a:lstStyle/>
          <a:p>
            <a:r>
              <a:rPr lang="en-SG" sz="2800" dirty="0" smtClean="0">
                <a:latin typeface="+mj-lt"/>
              </a:rPr>
              <a:t>What value did he see in reducing the forms of his subject matter?</a:t>
            </a:r>
            <a:endParaRPr lang="en-SG" sz="2800" dirty="0">
              <a:latin typeface="+mj-lt"/>
            </a:endParaRPr>
          </a:p>
        </p:txBody>
      </p:sp>
      <p:pic>
        <p:nvPicPr>
          <p:cNvPr id="6147" name="Picture 3" descr="Constantin Brancusi. Fish. Paris 193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87678" y="1093228"/>
            <a:ext cx="49339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7678" y="5499279"/>
            <a:ext cx="4933950" cy="600164"/>
          </a:xfrm>
          <a:prstGeom prst="rect">
            <a:avLst/>
          </a:prstGeom>
          <a:noFill/>
        </p:spPr>
        <p:txBody>
          <a:bodyPr wrap="square" rtlCol="0">
            <a:spAutoFit/>
          </a:bodyPr>
          <a:lstStyle/>
          <a:p>
            <a:r>
              <a:rPr lang="en-GB" sz="1100" dirty="0"/>
              <a:t>Constantin Brancusi. </a:t>
            </a:r>
            <a:r>
              <a:rPr lang="en-GB" sz="1100" i="1" dirty="0"/>
              <a:t>Fish</a:t>
            </a:r>
            <a:r>
              <a:rPr lang="en-GB" sz="1100" dirty="0"/>
              <a:t>. Paris 1930. Blue-</a:t>
            </a:r>
            <a:r>
              <a:rPr lang="en-GB" sz="1100" dirty="0" err="1"/>
              <a:t>gray</a:t>
            </a:r>
            <a:r>
              <a:rPr lang="en-GB" sz="1100" dirty="0"/>
              <a:t> marble 21 x 71 x 5 1/2" (53.3 x 180.3 x 14 cm), on three-part pedestal of one marble 5 1/8" (13 cm) high, and two limestone cylinders 13" (33 cm) high and 11" (27.9 cm) high x 32 1/8" (81.5 cm) </a:t>
            </a:r>
            <a:endParaRPr lang="en-SG" sz="1100" dirty="0"/>
          </a:p>
        </p:txBody>
      </p:sp>
    </p:spTree>
    <p:extLst>
      <p:ext uri="{BB962C8B-B14F-4D97-AF65-F5344CB8AC3E}">
        <p14:creationId xmlns:p14="http://schemas.microsoft.com/office/powerpoint/2010/main" val="2353557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1200" y="1453964"/>
            <a:ext cx="5464935" cy="3108543"/>
          </a:xfrm>
          <a:prstGeom prst="rect">
            <a:avLst/>
          </a:prstGeom>
        </p:spPr>
        <p:txBody>
          <a:bodyPr wrap="square">
            <a:spAutoFit/>
          </a:bodyPr>
          <a:lstStyle/>
          <a:p>
            <a:r>
              <a:rPr lang="en-GB" sz="2800" dirty="0">
                <a:latin typeface="Futura Lt BT" panose="020B0402020204020303" pitchFamily="34" charset="0"/>
              </a:rPr>
              <a:t>In reducing animals to elemental shapes, he felt he was approaching the essence of nature. Also, like a number of European artists of his period, he was excited by art from outside the classical tradition so influential in Western aesthetics.</a:t>
            </a:r>
            <a:endParaRPr lang="en-SG" sz="2800" dirty="0">
              <a:latin typeface="Futura Lt BT" panose="020B0402020204020303" pitchFamily="34" charset="0"/>
            </a:endParaRPr>
          </a:p>
        </p:txBody>
      </p:sp>
      <p:pic>
        <p:nvPicPr>
          <p:cNvPr id="7170" name="Picture 2" descr="http://povestiaudio.info/wp-content/uploads/2014/05/Pasarea-maiastra-de-Petre-Ispiresc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95" y="26991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c2.staticflickr.com/4/3441/3274204852_715ec95709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95" y="2740118"/>
            <a:ext cx="3810000" cy="38176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60135" y="5913449"/>
            <a:ext cx="6096000" cy="646331"/>
          </a:xfrm>
          <a:prstGeom prst="rect">
            <a:avLst/>
          </a:prstGeom>
        </p:spPr>
        <p:txBody>
          <a:bodyPr>
            <a:spAutoFit/>
          </a:bodyPr>
          <a:lstStyle/>
          <a:p>
            <a:pPr fontAlgn="base"/>
            <a:r>
              <a:rPr lang="en-SG" b="1" dirty="0"/>
              <a:t>Constantin Brancusi: </a:t>
            </a:r>
            <a:r>
              <a:rPr lang="en-SG" b="1" dirty="0" err="1"/>
              <a:t>Maiastra</a:t>
            </a:r>
            <a:endParaRPr lang="en-SG" b="1" dirty="0"/>
          </a:p>
          <a:p>
            <a:r>
              <a:rPr lang="en-SG" dirty="0"/>
              <a:t>1912-1913</a:t>
            </a:r>
          </a:p>
        </p:txBody>
      </p:sp>
    </p:spTree>
    <p:extLst>
      <p:ext uri="{BB962C8B-B14F-4D97-AF65-F5344CB8AC3E}">
        <p14:creationId xmlns:p14="http://schemas.microsoft.com/office/powerpoint/2010/main" val="3274601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82780" y="1434966"/>
            <a:ext cx="3268014" cy="14700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smtClean="0">
                <a:latin typeface="Futura Lt BT" panose="020B0402020204020303" pitchFamily="34" charset="0"/>
              </a:rPr>
              <a:t>1930s</a:t>
            </a:r>
            <a:endParaRPr lang="en-US" sz="7200" dirty="0">
              <a:latin typeface="Futura Lt BT" panose="020B0402020204020303" pitchFamily="34" charset="0"/>
            </a:endParaRPr>
          </a:p>
        </p:txBody>
      </p:sp>
      <p:sp>
        <p:nvSpPr>
          <p:cNvPr id="3" name="Subtitle 4"/>
          <p:cNvSpPr txBox="1">
            <a:spLocks/>
          </p:cNvSpPr>
          <p:nvPr/>
        </p:nvSpPr>
        <p:spPr>
          <a:xfrm>
            <a:off x="2195848" y="2430887"/>
            <a:ext cx="8382000" cy="2971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solidFill>
                  <a:srgbClr val="000000"/>
                </a:solidFill>
                <a:latin typeface="Futura Lt BT" panose="020B0402020204020303" pitchFamily="34" charset="0"/>
              </a:rPr>
              <a:t>Brancusi became interested in </a:t>
            </a:r>
            <a:r>
              <a:rPr lang="en-US" b="1" i="1" u="sng" dirty="0" smtClean="0">
                <a:solidFill>
                  <a:srgbClr val="000000"/>
                </a:solidFill>
                <a:latin typeface="Futura Lt BT" panose="020B0402020204020303" pitchFamily="34" charset="0"/>
              </a:rPr>
              <a:t>mysticism</a:t>
            </a:r>
            <a:r>
              <a:rPr lang="en-US" i="1" dirty="0" smtClean="0">
                <a:solidFill>
                  <a:srgbClr val="000000"/>
                </a:solidFill>
                <a:latin typeface="Futura Lt BT" panose="020B0402020204020303" pitchFamily="34" charset="0"/>
              </a:rPr>
              <a:t> and </a:t>
            </a:r>
            <a:r>
              <a:rPr lang="en-US" b="1" i="1" u="sng" dirty="0" smtClean="0">
                <a:solidFill>
                  <a:srgbClr val="000000"/>
                </a:solidFill>
                <a:latin typeface="Futura Lt BT" panose="020B0402020204020303" pitchFamily="34" charset="0"/>
              </a:rPr>
              <a:t>spirituality</a:t>
            </a:r>
            <a:r>
              <a:rPr lang="en-US" i="1" dirty="0" smtClean="0">
                <a:solidFill>
                  <a:srgbClr val="000000"/>
                </a:solidFill>
                <a:latin typeface="Futura Lt BT" panose="020B0402020204020303" pitchFamily="34" charset="0"/>
              </a:rPr>
              <a:t>, particularly in the writings of the Tibetan, </a:t>
            </a:r>
            <a:r>
              <a:rPr lang="en-US" i="1" dirty="0" err="1" smtClean="0">
                <a:solidFill>
                  <a:srgbClr val="000000"/>
                </a:solidFill>
                <a:latin typeface="Futura Lt BT" panose="020B0402020204020303" pitchFamily="34" charset="0"/>
              </a:rPr>
              <a:t>Milarepa</a:t>
            </a:r>
            <a:r>
              <a:rPr lang="en-US" i="1" dirty="0" smtClean="0">
                <a:solidFill>
                  <a:srgbClr val="000000"/>
                </a:solidFill>
                <a:latin typeface="Futura Lt BT" panose="020B0402020204020303" pitchFamily="34" charset="0"/>
              </a:rPr>
              <a:t>. </a:t>
            </a:r>
          </a:p>
          <a:p>
            <a:r>
              <a:rPr lang="en-US" i="1" dirty="0" smtClean="0">
                <a:solidFill>
                  <a:srgbClr val="000000"/>
                </a:solidFill>
                <a:latin typeface="Futura Lt BT" panose="020B0402020204020303" pitchFamily="34" charset="0"/>
              </a:rPr>
              <a:t>This influenced his work, </a:t>
            </a:r>
          </a:p>
          <a:p>
            <a:r>
              <a:rPr lang="en-US" i="1" dirty="0" smtClean="0">
                <a:solidFill>
                  <a:srgbClr val="000000"/>
                </a:solidFill>
                <a:latin typeface="Futura Lt BT" panose="020B0402020204020303" pitchFamily="34" charset="0"/>
              </a:rPr>
              <a:t>Monumental Ensemble at </a:t>
            </a:r>
            <a:r>
              <a:rPr lang="en-US" i="1" dirty="0" err="1" smtClean="0">
                <a:solidFill>
                  <a:srgbClr val="000000"/>
                </a:solidFill>
                <a:latin typeface="Futura Lt BT" panose="020B0402020204020303" pitchFamily="34" charset="0"/>
              </a:rPr>
              <a:t>Tirgu</a:t>
            </a:r>
            <a:r>
              <a:rPr lang="en-US" i="1" dirty="0" smtClean="0">
                <a:solidFill>
                  <a:srgbClr val="000000"/>
                </a:solidFill>
                <a:latin typeface="Futura Lt BT" panose="020B0402020204020303" pitchFamily="34" charset="0"/>
              </a:rPr>
              <a:t> Jiu, 1937.</a:t>
            </a:r>
          </a:p>
        </p:txBody>
      </p:sp>
    </p:spTree>
    <p:extLst>
      <p:ext uri="{BB962C8B-B14F-4D97-AF65-F5344CB8AC3E}">
        <p14:creationId xmlns:p14="http://schemas.microsoft.com/office/powerpoint/2010/main" val="1828451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977" y="2073499"/>
            <a:ext cx="5488547" cy="3416320"/>
          </a:xfrm>
          <a:prstGeom prst="rect">
            <a:avLst/>
          </a:prstGeom>
        </p:spPr>
        <p:txBody>
          <a:bodyPr wrap="square">
            <a:spAutoFit/>
          </a:bodyPr>
          <a:lstStyle/>
          <a:p>
            <a:r>
              <a:rPr lang="en-US" sz="2400" dirty="0" smtClean="0">
                <a:latin typeface="Futura Lt BT" panose="020B0402020204020303" pitchFamily="34" charset="0"/>
              </a:rPr>
              <a:t>In </a:t>
            </a:r>
            <a:r>
              <a:rPr lang="en-US" sz="2400" dirty="0">
                <a:latin typeface="Futura Lt BT" panose="020B0402020204020303" pitchFamily="34" charset="0"/>
              </a:rPr>
              <a:t>1938,</a:t>
            </a:r>
            <a:r>
              <a:rPr lang="en-US" sz="2400" dirty="0" smtClean="0">
                <a:latin typeface="Futura Lt BT" panose="020B0402020204020303" pitchFamily="34" charset="0"/>
              </a:rPr>
              <a:t> Brancusi </a:t>
            </a:r>
            <a:r>
              <a:rPr lang="en-US" sz="2400" dirty="0">
                <a:latin typeface="Futura Lt BT" panose="020B0402020204020303" pitchFamily="34" charset="0"/>
              </a:rPr>
              <a:t>finished the World War I monument in </a:t>
            </a:r>
            <a:r>
              <a:rPr lang="en-US" sz="2400" dirty="0" err="1">
                <a:latin typeface="Futura Lt BT" panose="020B0402020204020303" pitchFamily="34" charset="0"/>
              </a:rPr>
              <a:t>Târgu</a:t>
            </a:r>
            <a:r>
              <a:rPr lang="en-US" sz="2400" dirty="0">
                <a:latin typeface="Futura Lt BT" panose="020B0402020204020303" pitchFamily="34" charset="0"/>
              </a:rPr>
              <a:t>-Jiu where he had spent much of his childhood.</a:t>
            </a:r>
            <a:r>
              <a:rPr lang="en-US" sz="2400" dirty="0" smtClean="0">
                <a:latin typeface="Futura Lt BT" panose="020B0402020204020303" pitchFamily="34" charset="0"/>
              </a:rPr>
              <a:t> </a:t>
            </a:r>
          </a:p>
          <a:p>
            <a:endParaRPr lang="en-US" sz="2400" dirty="0">
              <a:latin typeface="Futura Lt BT" panose="020B0402020204020303" pitchFamily="34" charset="0"/>
            </a:endParaRPr>
          </a:p>
          <a:p>
            <a:r>
              <a:rPr lang="en-US" sz="2400" dirty="0" smtClean="0">
                <a:latin typeface="Futura Lt BT" panose="020B0402020204020303" pitchFamily="34" charset="0"/>
              </a:rPr>
              <a:t>The ensemble commemorates </a:t>
            </a:r>
            <a:r>
              <a:rPr lang="en-US" sz="2400" dirty="0">
                <a:latin typeface="Futura Lt BT" panose="020B0402020204020303" pitchFamily="34" charset="0"/>
              </a:rPr>
              <a:t>the courage and sacrifice of Romanian</a:t>
            </a:r>
            <a:r>
              <a:rPr lang="en-US" sz="2400" dirty="0" smtClean="0">
                <a:latin typeface="Futura Lt BT" panose="020B0402020204020303" pitchFamily="34" charset="0"/>
              </a:rPr>
              <a:t> war heroes who fell defending the banks of the Jiu River  in </a:t>
            </a:r>
            <a:r>
              <a:rPr lang="en-US" sz="2400" dirty="0">
                <a:latin typeface="Futura Lt BT" panose="020B0402020204020303" pitchFamily="34" charset="0"/>
              </a:rPr>
              <a:t>1916</a:t>
            </a:r>
            <a:r>
              <a:rPr lang="en-US" sz="2400" dirty="0" smtClean="0">
                <a:latin typeface="Futura Lt BT" panose="020B0402020204020303" pitchFamily="34" charset="0"/>
              </a:rPr>
              <a:t> while fighting </a:t>
            </a:r>
            <a:r>
              <a:rPr lang="en-US" sz="2400" dirty="0">
                <a:latin typeface="Futura Lt BT" panose="020B0402020204020303" pitchFamily="34" charset="0"/>
              </a:rPr>
              <a:t>off a German invasion.</a:t>
            </a:r>
            <a:r>
              <a:rPr lang="en-US" sz="2400" dirty="0" smtClean="0">
                <a:latin typeface="Futura Lt BT" panose="020B0402020204020303" pitchFamily="34" charset="0"/>
              </a:rPr>
              <a:t> </a:t>
            </a:r>
          </a:p>
        </p:txBody>
      </p:sp>
      <p:sp>
        <p:nvSpPr>
          <p:cNvPr id="3" name="Rectangle 2"/>
          <p:cNvSpPr/>
          <p:nvPr/>
        </p:nvSpPr>
        <p:spPr>
          <a:xfrm>
            <a:off x="409977" y="382750"/>
            <a:ext cx="5243848" cy="1323439"/>
          </a:xfrm>
          <a:prstGeom prst="rect">
            <a:avLst/>
          </a:prstGeom>
        </p:spPr>
        <p:txBody>
          <a:bodyPr wrap="square">
            <a:spAutoFit/>
          </a:bodyPr>
          <a:lstStyle/>
          <a:p>
            <a:r>
              <a:rPr lang="en-US" sz="4000" b="1" u="sng" dirty="0" smtClean="0">
                <a:solidFill>
                  <a:srgbClr val="000000"/>
                </a:solidFill>
                <a:latin typeface="Futura Lt BT" panose="020B0402020204020303" pitchFamily="34" charset="0"/>
              </a:rPr>
              <a:t>Monumental Ensemble at </a:t>
            </a:r>
            <a:r>
              <a:rPr lang="en-US" sz="4000" b="1" u="sng" dirty="0" err="1" smtClean="0">
                <a:solidFill>
                  <a:srgbClr val="000000"/>
                </a:solidFill>
                <a:latin typeface="Futura Lt BT" panose="020B0402020204020303" pitchFamily="34" charset="0"/>
              </a:rPr>
              <a:t>Targu</a:t>
            </a:r>
            <a:r>
              <a:rPr lang="en-US" sz="4000" b="1" u="sng" dirty="0" smtClean="0">
                <a:solidFill>
                  <a:srgbClr val="000000"/>
                </a:solidFill>
                <a:latin typeface="Futura Lt BT" panose="020B0402020204020303" pitchFamily="34" charset="0"/>
              </a:rPr>
              <a:t> </a:t>
            </a:r>
            <a:r>
              <a:rPr lang="en-US" sz="4000" b="1" u="sng" dirty="0" err="1" smtClean="0">
                <a:solidFill>
                  <a:srgbClr val="000000"/>
                </a:solidFill>
                <a:latin typeface="Futura Lt BT" panose="020B0402020204020303" pitchFamily="34" charset="0"/>
              </a:rPr>
              <a:t>Jiu</a:t>
            </a:r>
            <a:r>
              <a:rPr lang="en-US" sz="4000" b="1" u="sng" dirty="0" smtClean="0">
                <a:solidFill>
                  <a:srgbClr val="000000"/>
                </a:solidFill>
                <a:latin typeface="Futura Lt BT" panose="020B0402020204020303" pitchFamily="34" charset="0"/>
              </a:rPr>
              <a:t>, 1937</a:t>
            </a:r>
          </a:p>
        </p:txBody>
      </p:sp>
      <p:pic>
        <p:nvPicPr>
          <p:cNvPr id="4" name="Picture 3" descr="Gate of Kiss.jpg"/>
          <p:cNvPicPr>
            <a:picLocks noChangeAspect="1"/>
          </p:cNvPicPr>
          <p:nvPr/>
        </p:nvPicPr>
        <p:blipFill>
          <a:blip r:embed="rId2"/>
          <a:srcRect l="12834" r="11175"/>
          <a:stretch>
            <a:fillRect/>
          </a:stretch>
        </p:blipFill>
        <p:spPr>
          <a:xfrm>
            <a:off x="8301506" y="486459"/>
            <a:ext cx="3048000" cy="2672600"/>
          </a:xfrm>
          <a:prstGeom prst="rect">
            <a:avLst/>
          </a:prstGeom>
        </p:spPr>
      </p:pic>
      <p:pic>
        <p:nvPicPr>
          <p:cNvPr id="5" name="Picture 4" descr="Table of Silence v2.jpg"/>
          <p:cNvPicPr>
            <a:picLocks noChangeAspect="1"/>
          </p:cNvPicPr>
          <p:nvPr/>
        </p:nvPicPr>
        <p:blipFill>
          <a:blip r:embed="rId3"/>
          <a:stretch>
            <a:fillRect/>
          </a:stretch>
        </p:blipFill>
        <p:spPr>
          <a:xfrm>
            <a:off x="8301506" y="3367768"/>
            <a:ext cx="3048000" cy="2286000"/>
          </a:xfrm>
          <a:prstGeom prst="rect">
            <a:avLst/>
          </a:prstGeom>
        </p:spPr>
      </p:pic>
      <p:pic>
        <p:nvPicPr>
          <p:cNvPr id="6" name="Picture 5" descr="Endless Column v2.jpg"/>
          <p:cNvPicPr>
            <a:picLocks noChangeAspect="1"/>
          </p:cNvPicPr>
          <p:nvPr/>
        </p:nvPicPr>
        <p:blipFill>
          <a:blip r:embed="rId4"/>
          <a:srcRect l="9421" r="32137"/>
          <a:stretch>
            <a:fillRect/>
          </a:stretch>
        </p:blipFill>
        <p:spPr>
          <a:xfrm>
            <a:off x="6318434" y="486459"/>
            <a:ext cx="1753536" cy="5137781"/>
          </a:xfrm>
          <a:prstGeom prst="rect">
            <a:avLst/>
          </a:prstGeom>
        </p:spPr>
      </p:pic>
      <p:sp>
        <p:nvSpPr>
          <p:cNvPr id="7" name="Rectangle 6"/>
          <p:cNvSpPr/>
          <p:nvPr/>
        </p:nvSpPr>
        <p:spPr>
          <a:xfrm>
            <a:off x="4961633" y="5689708"/>
            <a:ext cx="7230367" cy="923330"/>
          </a:xfrm>
          <a:prstGeom prst="rect">
            <a:avLst/>
          </a:prstGeom>
        </p:spPr>
        <p:txBody>
          <a:bodyPr wrap="square">
            <a:spAutoFit/>
          </a:bodyPr>
          <a:lstStyle/>
          <a:p>
            <a:pPr algn="ctr"/>
            <a:r>
              <a:rPr lang="en-US" dirty="0" smtClean="0">
                <a:solidFill>
                  <a:srgbClr val="000000"/>
                </a:solidFill>
                <a:latin typeface="Futura Lt BT" panose="020B0402020204020303" pitchFamily="34" charset="0"/>
              </a:rPr>
              <a:t>Endless Column (30-m high zinc and brass clad, cast-iron modules)</a:t>
            </a:r>
          </a:p>
          <a:p>
            <a:pPr algn="ctr"/>
            <a:r>
              <a:rPr lang="en-US" dirty="0" smtClean="0">
                <a:solidFill>
                  <a:srgbClr val="000000"/>
                </a:solidFill>
                <a:latin typeface="Futura Lt BT" panose="020B0402020204020303" pitchFamily="34" charset="0"/>
              </a:rPr>
              <a:t>The Gate of Kiss (limestone monument)</a:t>
            </a:r>
          </a:p>
          <a:p>
            <a:pPr algn="ctr"/>
            <a:r>
              <a:rPr lang="en-US" dirty="0" smtClean="0">
                <a:solidFill>
                  <a:srgbClr val="000000"/>
                </a:solidFill>
                <a:latin typeface="Futura Lt BT" panose="020B0402020204020303" pitchFamily="34" charset="0"/>
              </a:rPr>
              <a:t>The Table of Silence (limestone monument) </a:t>
            </a:r>
          </a:p>
        </p:txBody>
      </p:sp>
    </p:spTree>
    <p:extLst>
      <p:ext uri="{BB962C8B-B14F-4D97-AF65-F5344CB8AC3E}">
        <p14:creationId xmlns:p14="http://schemas.microsoft.com/office/powerpoint/2010/main" val="423815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2601" y="142683"/>
            <a:ext cx="10451786" cy="6523229"/>
            <a:chOff x="-108520" y="476671"/>
            <a:chExt cx="9345308" cy="5832648"/>
          </a:xfrm>
        </p:grpSpPr>
        <p:grpSp>
          <p:nvGrpSpPr>
            <p:cNvPr id="3" name="Group 2"/>
            <p:cNvGrpSpPr/>
            <p:nvPr/>
          </p:nvGrpSpPr>
          <p:grpSpPr>
            <a:xfrm>
              <a:off x="-108520" y="476671"/>
              <a:ext cx="9345308" cy="5832648"/>
              <a:chOff x="108831" y="909780"/>
              <a:chExt cx="7924800" cy="4946073"/>
            </a:xfrm>
          </p:grpSpPr>
          <p:grpSp>
            <p:nvGrpSpPr>
              <p:cNvPr id="6" name="Group 5"/>
              <p:cNvGrpSpPr/>
              <p:nvPr/>
            </p:nvGrpSpPr>
            <p:grpSpPr>
              <a:xfrm>
                <a:off x="108831" y="909780"/>
                <a:ext cx="7924800" cy="4946073"/>
                <a:chOff x="108831" y="909780"/>
                <a:chExt cx="7924800" cy="4946073"/>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2" r="1442" b="58722"/>
                <a:stretch/>
              </p:blipFill>
              <p:spPr bwMode="auto">
                <a:xfrm>
                  <a:off x="108831" y="909780"/>
                  <a:ext cx="7924800" cy="494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1475656" y="3382817"/>
                  <a:ext cx="4986702"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 Box 56"/>
                <p:cNvSpPr txBox="1">
                  <a:spLocks noChangeArrowheads="1"/>
                </p:cNvSpPr>
                <p:nvPr/>
              </p:nvSpPr>
              <p:spPr bwMode="auto">
                <a:xfrm>
                  <a:off x="3969006" y="3301941"/>
                  <a:ext cx="835485" cy="369332"/>
                </a:xfrm>
                <a:prstGeom prst="rect">
                  <a:avLst/>
                </a:prstGeom>
                <a:noFill/>
                <a:ln w="9525">
                  <a:noFill/>
                  <a:miter lim="800000"/>
                  <a:headEnd/>
                  <a:tailEnd/>
                </a:ln>
              </p:spPr>
              <p:txBody>
                <a:bodyPr wrap="none">
                  <a:prstTxWarp prst="textNoShape">
                    <a:avLst/>
                  </a:prstTxWarp>
                  <a:spAutoFit/>
                </a:bodyPr>
                <a:lstStyle/>
                <a:p>
                  <a:r>
                    <a:rPr lang="en-US" sz="1800" i="1" dirty="0" smtClean="0"/>
                    <a:t>1493m</a:t>
                  </a:r>
                  <a:endParaRPr lang="en-US" dirty="0"/>
                </a:p>
              </p:txBody>
            </p:sp>
            <p:sp>
              <p:nvSpPr>
                <p:cNvPr id="13" name="Text Box 55"/>
                <p:cNvSpPr txBox="1">
                  <a:spLocks noChangeArrowheads="1"/>
                </p:cNvSpPr>
                <p:nvPr/>
              </p:nvSpPr>
              <p:spPr bwMode="auto">
                <a:xfrm>
                  <a:off x="851419" y="2248054"/>
                  <a:ext cx="659155" cy="338554"/>
                </a:xfrm>
                <a:prstGeom prst="rect">
                  <a:avLst/>
                </a:prstGeom>
                <a:noFill/>
                <a:ln w="9525">
                  <a:noFill/>
                  <a:miter lim="800000"/>
                  <a:headEnd/>
                  <a:tailEnd/>
                </a:ln>
              </p:spPr>
              <p:txBody>
                <a:bodyPr wrap="none">
                  <a:prstTxWarp prst="textNoShape">
                    <a:avLst/>
                  </a:prstTxWarp>
                  <a:spAutoFit/>
                </a:bodyPr>
                <a:lstStyle/>
                <a:p>
                  <a:r>
                    <a:rPr lang="en-US" sz="1600" i="1" dirty="0" smtClean="0"/>
                    <a:t>160m</a:t>
                  </a:r>
                  <a:endParaRPr lang="en-US" sz="1600" dirty="0"/>
                </a:p>
              </p:txBody>
            </p:sp>
          </p:grpSp>
          <p:sp>
            <p:nvSpPr>
              <p:cNvPr id="7" name="Text Box 53"/>
              <p:cNvSpPr txBox="1">
                <a:spLocks noChangeArrowheads="1"/>
              </p:cNvSpPr>
              <p:nvPr/>
            </p:nvSpPr>
            <p:spPr bwMode="auto">
              <a:xfrm>
                <a:off x="2555776" y="1310463"/>
                <a:ext cx="4041969"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monumental </a:t>
                </a:r>
                <a:r>
                  <a:rPr lang="en-US" sz="2000" dirty="0"/>
                  <a:t>ensemble at </a:t>
                </a:r>
                <a:r>
                  <a:rPr lang="en-US" sz="2000" dirty="0" err="1"/>
                  <a:t>Tirgu</a:t>
                </a:r>
                <a:r>
                  <a:rPr lang="en-US" sz="2000" dirty="0"/>
                  <a:t> </a:t>
                </a:r>
                <a:r>
                  <a:rPr lang="en-US" sz="2000" dirty="0" err="1"/>
                  <a:t>Jiu</a:t>
                </a:r>
                <a:endParaRPr lang="en-US" dirty="0"/>
              </a:p>
            </p:txBody>
          </p:sp>
          <p:sp>
            <p:nvSpPr>
              <p:cNvPr id="8" name="Text Box 53"/>
              <p:cNvSpPr txBox="1">
                <a:spLocks noChangeArrowheads="1"/>
              </p:cNvSpPr>
              <p:nvPr/>
            </p:nvSpPr>
            <p:spPr bwMode="auto">
              <a:xfrm>
                <a:off x="4654547" y="1052736"/>
                <a:ext cx="984253"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of the</a:t>
                </a:r>
                <a:endParaRPr lang="en-US" dirty="0"/>
              </a:p>
            </p:txBody>
          </p:sp>
          <p:sp>
            <p:nvSpPr>
              <p:cNvPr id="9" name="Text Box 49"/>
              <p:cNvSpPr txBox="1">
                <a:spLocks noChangeArrowheads="1"/>
              </p:cNvSpPr>
              <p:nvPr/>
            </p:nvSpPr>
            <p:spPr bwMode="auto">
              <a:xfrm>
                <a:off x="108831" y="2253159"/>
                <a:ext cx="629642" cy="548087"/>
              </a:xfrm>
              <a:prstGeom prst="rect">
                <a:avLst/>
              </a:prstGeom>
              <a:noFill/>
              <a:ln w="9525">
                <a:noFill/>
                <a:miter lim="800000"/>
                <a:headEnd/>
                <a:tailEnd/>
              </a:ln>
            </p:spPr>
            <p:txBody>
              <a:bodyPr wrap="square">
                <a:prstTxWarp prst="textNoShape">
                  <a:avLst/>
                </a:prstTxWarp>
                <a:spAutoFit/>
              </a:bodyPr>
              <a:lstStyle/>
              <a:p>
                <a:pPr algn="ctr"/>
                <a:r>
                  <a:rPr lang="en-US" sz="1800" dirty="0"/>
                  <a:t>River </a:t>
                </a:r>
                <a:r>
                  <a:rPr lang="en-US" sz="1800" dirty="0" err="1"/>
                  <a:t>Jiu</a:t>
                </a:r>
                <a:endParaRPr lang="en-US" sz="1800" dirty="0"/>
              </a:p>
            </p:txBody>
          </p:sp>
        </p:grpSp>
        <p:cxnSp>
          <p:nvCxnSpPr>
            <p:cNvPr id="4" name="Straight Connector 3"/>
            <p:cNvCxnSpPr/>
            <p:nvPr/>
          </p:nvCxnSpPr>
          <p:spPr>
            <a:xfrm>
              <a:off x="1475656" y="2586608"/>
              <a:ext cx="0" cy="9701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7369225" y="2579801"/>
              <a:ext cx="0" cy="9701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7117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 of Silence v2.jpg"/>
          <p:cNvPicPr>
            <a:picLocks noChangeAspect="1"/>
          </p:cNvPicPr>
          <p:nvPr/>
        </p:nvPicPr>
        <p:blipFill>
          <a:blip r:embed="rId2"/>
          <a:stretch>
            <a:fillRect/>
          </a:stretch>
        </p:blipFill>
        <p:spPr>
          <a:xfrm>
            <a:off x="-1" y="0"/>
            <a:ext cx="4085967" cy="2286000"/>
          </a:xfrm>
          <a:prstGeom prst="rect">
            <a:avLst/>
          </a:prstGeom>
        </p:spPr>
      </p:pic>
      <p:sp>
        <p:nvSpPr>
          <p:cNvPr id="7" name="Text Box 4"/>
          <p:cNvSpPr txBox="1">
            <a:spLocks noChangeArrowheads="1"/>
          </p:cNvSpPr>
          <p:nvPr/>
        </p:nvSpPr>
        <p:spPr bwMode="auto">
          <a:xfrm>
            <a:off x="3455833" y="2554310"/>
            <a:ext cx="6332112" cy="3785652"/>
          </a:xfrm>
          <a:prstGeom prst="rect">
            <a:avLst/>
          </a:prstGeom>
          <a:noFill/>
          <a:ln w="9525">
            <a:noFill/>
            <a:miter lim="800000"/>
            <a:headEnd/>
            <a:tailEnd/>
          </a:ln>
        </p:spPr>
        <p:txBody>
          <a:bodyPr wrap="square">
            <a:prstTxWarp prst="textNoShape">
              <a:avLst/>
            </a:prstTxWarp>
            <a:spAutoFit/>
          </a:bodyPr>
          <a:lstStyle/>
          <a:p>
            <a:r>
              <a:rPr lang="en-US" sz="2400" b="1" u="sng" dirty="0" smtClean="0">
                <a:solidFill>
                  <a:srgbClr val="000000"/>
                </a:solidFill>
                <a:latin typeface="Futura Lt BT" panose="020B0402020204020303" pitchFamily="34" charset="0"/>
              </a:rPr>
              <a:t>The Table of Silence</a:t>
            </a:r>
          </a:p>
          <a:p>
            <a:r>
              <a:rPr lang="en-US" sz="2400" dirty="0" smtClean="0">
                <a:solidFill>
                  <a:srgbClr val="000000"/>
                </a:solidFill>
                <a:latin typeface="Futura Lt BT" panose="020B0402020204020303" pitchFamily="34" charset="0"/>
              </a:rPr>
              <a:t>Description: </a:t>
            </a:r>
          </a:p>
          <a:p>
            <a:pPr marL="177800" indent="-177800">
              <a:buFont typeface="Arial"/>
              <a:buChar char="•"/>
            </a:pPr>
            <a:r>
              <a:rPr lang="en-US" sz="2400" dirty="0" smtClean="0">
                <a:solidFill>
                  <a:srgbClr val="000000"/>
                </a:solidFill>
                <a:latin typeface="Futura Lt BT" panose="020B0402020204020303" pitchFamily="34" charset="0"/>
              </a:rPr>
              <a:t>Made of limestone</a:t>
            </a:r>
          </a:p>
          <a:p>
            <a:pPr marL="177800" indent="-177800">
              <a:buFont typeface="Arial"/>
              <a:buChar char="•"/>
            </a:pPr>
            <a:r>
              <a:rPr lang="en-US" sz="2400" dirty="0" smtClean="0">
                <a:solidFill>
                  <a:srgbClr val="000000"/>
                </a:solidFill>
                <a:latin typeface="Futura Lt BT" panose="020B0402020204020303" pitchFamily="34" charset="0"/>
              </a:rPr>
              <a:t>Table </a:t>
            </a:r>
            <a:r>
              <a:rPr lang="en-US" sz="2400" dirty="0">
                <a:solidFill>
                  <a:srgbClr val="000000"/>
                </a:solidFill>
                <a:latin typeface="Futura Lt BT" panose="020B0402020204020303" pitchFamily="34" charset="0"/>
              </a:rPr>
              <a:t>was made up of 2 massive, cylindrical stone slabs, one on top of the other</a:t>
            </a:r>
            <a:r>
              <a:rPr lang="en-US" sz="2400" dirty="0" smtClean="0">
                <a:solidFill>
                  <a:srgbClr val="000000"/>
                </a:solidFill>
                <a:latin typeface="Futura Lt BT" panose="020B0402020204020303" pitchFamily="34" charset="0"/>
              </a:rPr>
              <a:t>.</a:t>
            </a:r>
          </a:p>
          <a:p>
            <a:pPr marL="177800" indent="-177800">
              <a:buFont typeface="Arial"/>
              <a:buChar char="•"/>
            </a:pPr>
            <a:r>
              <a:rPr lang="en-US" sz="2400" dirty="0" smtClean="0">
                <a:solidFill>
                  <a:srgbClr val="000000"/>
                </a:solidFill>
                <a:latin typeface="Futura Lt BT" panose="020B0402020204020303" pitchFamily="34" charset="0"/>
              </a:rPr>
              <a:t>The </a:t>
            </a:r>
            <a:r>
              <a:rPr lang="en-US" sz="2400" dirty="0">
                <a:solidFill>
                  <a:srgbClr val="000000"/>
                </a:solidFill>
                <a:latin typeface="Futura Lt BT" panose="020B0402020204020303" pitchFamily="34" charset="0"/>
              </a:rPr>
              <a:t>diameter of the upper slab is 215 cm </a:t>
            </a:r>
            <a:r>
              <a:rPr lang="en-US" sz="2400" dirty="0" smtClean="0">
                <a:solidFill>
                  <a:srgbClr val="000000"/>
                </a:solidFill>
                <a:latin typeface="Futura Lt BT" panose="020B0402020204020303" pitchFamily="34" charset="0"/>
              </a:rPr>
              <a:t>and 45 cm thick. </a:t>
            </a:r>
          </a:p>
          <a:p>
            <a:pPr marL="177800" indent="-177800">
              <a:buFont typeface="Arial"/>
              <a:buChar char="•"/>
            </a:pPr>
            <a:r>
              <a:rPr lang="en-US" sz="2400" dirty="0" smtClean="0">
                <a:solidFill>
                  <a:srgbClr val="000000"/>
                </a:solidFill>
                <a:latin typeface="Futura Lt BT" panose="020B0402020204020303" pitchFamily="34" charset="0"/>
              </a:rPr>
              <a:t>The </a:t>
            </a:r>
            <a:r>
              <a:rPr lang="en-US" sz="2400" dirty="0">
                <a:solidFill>
                  <a:srgbClr val="000000"/>
                </a:solidFill>
                <a:latin typeface="Futura Lt BT" panose="020B0402020204020303" pitchFamily="34" charset="0"/>
              </a:rPr>
              <a:t>lower</a:t>
            </a:r>
            <a:r>
              <a:rPr lang="en-US" sz="2400" dirty="0" smtClean="0">
                <a:solidFill>
                  <a:srgbClr val="000000"/>
                </a:solidFill>
                <a:latin typeface="Futura Lt BT" panose="020B0402020204020303" pitchFamily="34" charset="0"/>
              </a:rPr>
              <a:t> slab is 200 cm and 40 </a:t>
            </a:r>
            <a:r>
              <a:rPr lang="en-US" sz="2400" dirty="0">
                <a:solidFill>
                  <a:srgbClr val="000000"/>
                </a:solidFill>
                <a:latin typeface="Futura Lt BT" panose="020B0402020204020303" pitchFamily="34" charset="0"/>
              </a:rPr>
              <a:t>cm thick</a:t>
            </a:r>
            <a:r>
              <a:rPr lang="en-US" sz="2400" dirty="0" smtClean="0">
                <a:solidFill>
                  <a:srgbClr val="000000"/>
                </a:solidFill>
                <a:latin typeface="Futura Lt BT" panose="020B0402020204020303" pitchFamily="34" charset="0"/>
              </a:rPr>
              <a:t>.</a:t>
            </a:r>
          </a:p>
          <a:p>
            <a:pPr marL="177800" indent="-177800">
              <a:buFont typeface="Arial"/>
              <a:buChar char="•"/>
            </a:pPr>
            <a:r>
              <a:rPr lang="en-US" sz="2400" dirty="0" smtClean="0">
                <a:solidFill>
                  <a:srgbClr val="000000"/>
                </a:solidFill>
                <a:latin typeface="Futura Lt BT" panose="020B0402020204020303" pitchFamily="34" charset="0"/>
              </a:rPr>
              <a:t>12 </a:t>
            </a:r>
            <a:r>
              <a:rPr lang="en-US" sz="2400" dirty="0">
                <a:solidFill>
                  <a:srgbClr val="000000"/>
                </a:solidFill>
                <a:latin typeface="Futura Lt BT" panose="020B0402020204020303" pitchFamily="34" charset="0"/>
              </a:rPr>
              <a:t>stone seats surround the table,</a:t>
            </a:r>
            <a:r>
              <a:rPr lang="en-US" sz="2400" dirty="0" smtClean="0">
                <a:solidFill>
                  <a:srgbClr val="000000"/>
                </a:solidFill>
                <a:latin typeface="Futura Lt BT" panose="020B0402020204020303" pitchFamily="34" charset="0"/>
              </a:rPr>
              <a:t> each has a diameter of 45 cm and is 55 </a:t>
            </a:r>
            <a:r>
              <a:rPr lang="en-US" sz="2400" dirty="0">
                <a:solidFill>
                  <a:srgbClr val="000000"/>
                </a:solidFill>
                <a:latin typeface="Futura Lt BT" panose="020B0402020204020303" pitchFamily="34" charset="0"/>
              </a:rPr>
              <a:t>cm </a:t>
            </a:r>
            <a:r>
              <a:rPr lang="en-US" sz="2400" dirty="0" smtClean="0">
                <a:solidFill>
                  <a:srgbClr val="000000"/>
                </a:solidFill>
                <a:latin typeface="Futura Lt BT" panose="020B0402020204020303" pitchFamily="34" charset="0"/>
              </a:rPr>
              <a:t>high.</a:t>
            </a:r>
          </a:p>
        </p:txBody>
      </p:sp>
      <p:pic>
        <p:nvPicPr>
          <p:cNvPr id="11" name="Picture 10" descr="silence_table_brancusi_2.jpg"/>
          <p:cNvPicPr>
            <a:picLocks noChangeAspect="1"/>
          </p:cNvPicPr>
          <p:nvPr/>
        </p:nvPicPr>
        <p:blipFill>
          <a:blip r:embed="rId3"/>
          <a:stretch>
            <a:fillRect/>
          </a:stretch>
        </p:blipFill>
        <p:spPr>
          <a:xfrm>
            <a:off x="8534400" y="1"/>
            <a:ext cx="3657600" cy="2286000"/>
          </a:xfrm>
          <a:prstGeom prst="rect">
            <a:avLst/>
          </a:prstGeom>
        </p:spPr>
      </p:pic>
      <p:pic>
        <p:nvPicPr>
          <p:cNvPr id="14" name="Picture 13" descr="masa-tacerii.png"/>
          <p:cNvPicPr>
            <a:picLocks noChangeAspect="1"/>
          </p:cNvPicPr>
          <p:nvPr/>
        </p:nvPicPr>
        <p:blipFill>
          <a:blip r:embed="rId4"/>
          <a:srcRect l="2400"/>
          <a:stretch>
            <a:fillRect/>
          </a:stretch>
        </p:blipFill>
        <p:spPr>
          <a:xfrm>
            <a:off x="4064002" y="0"/>
            <a:ext cx="4494563" cy="2286000"/>
          </a:xfrm>
          <a:prstGeom prst="rect">
            <a:avLst/>
          </a:prstGeom>
        </p:spPr>
      </p:pic>
      <p:pic>
        <p:nvPicPr>
          <p:cNvPr id="15" name="Picture 14" descr="Table-of-Silence-in-Winter_Brancusi__62097-1024x682.jpg"/>
          <p:cNvPicPr>
            <a:picLocks noChangeAspect="1"/>
          </p:cNvPicPr>
          <p:nvPr/>
        </p:nvPicPr>
        <p:blipFill>
          <a:blip r:embed="rId5"/>
          <a:srcRect r="5791"/>
          <a:stretch>
            <a:fillRect/>
          </a:stretch>
        </p:blipFill>
        <p:spPr>
          <a:xfrm>
            <a:off x="-6200" y="5184852"/>
            <a:ext cx="3172858" cy="1673149"/>
          </a:xfrm>
          <a:prstGeom prst="rect">
            <a:avLst/>
          </a:prstGeom>
        </p:spPr>
      </p:pic>
      <p:pic>
        <p:nvPicPr>
          <p:cNvPr id="16" name="Picture 15" descr="52313971.jpg"/>
          <p:cNvPicPr>
            <a:picLocks noChangeAspect="1"/>
          </p:cNvPicPr>
          <p:nvPr/>
        </p:nvPicPr>
        <p:blipFill>
          <a:blip r:embed="rId6"/>
          <a:srcRect t="11715" b="2930"/>
          <a:stretch>
            <a:fillRect/>
          </a:stretch>
        </p:blipFill>
        <p:spPr>
          <a:xfrm>
            <a:off x="-6198" y="2286000"/>
            <a:ext cx="3172857" cy="3017732"/>
          </a:xfrm>
          <a:prstGeom prst="rect">
            <a:avLst/>
          </a:prstGeom>
        </p:spPr>
      </p:pic>
    </p:spTree>
    <p:extLst>
      <p:ext uri="{BB962C8B-B14F-4D97-AF65-F5344CB8AC3E}">
        <p14:creationId xmlns:p14="http://schemas.microsoft.com/office/powerpoint/2010/main" val="134950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470077" y="231559"/>
            <a:ext cx="4681471" cy="646331"/>
          </a:xfrm>
          <a:prstGeom prst="rect">
            <a:avLst/>
          </a:prstGeom>
          <a:noFill/>
          <a:ln w="9525">
            <a:noFill/>
            <a:miter lim="800000"/>
            <a:headEnd/>
            <a:tailEnd/>
          </a:ln>
        </p:spPr>
        <p:txBody>
          <a:bodyPr wrap="square">
            <a:prstTxWarp prst="textNoShape">
              <a:avLst/>
            </a:prstTxWarp>
            <a:spAutoFit/>
          </a:bodyPr>
          <a:lstStyle/>
          <a:p>
            <a:r>
              <a:rPr lang="en-US" sz="3600" u="sng" dirty="0" smtClean="0">
                <a:solidFill>
                  <a:srgbClr val="000000"/>
                </a:solidFill>
                <a:latin typeface="Futura Lt BT" panose="020B0402020204020303" pitchFamily="34" charset="0"/>
              </a:rPr>
              <a:t>The Table of Silence</a:t>
            </a:r>
          </a:p>
        </p:txBody>
      </p:sp>
      <p:sp>
        <p:nvSpPr>
          <p:cNvPr id="2" name="TextBox 1"/>
          <p:cNvSpPr txBox="1"/>
          <p:nvPr/>
        </p:nvSpPr>
        <p:spPr>
          <a:xfrm>
            <a:off x="689019" y="3653993"/>
            <a:ext cx="7508383" cy="3000821"/>
          </a:xfrm>
          <a:prstGeom prst="rect">
            <a:avLst/>
          </a:prstGeom>
          <a:noFill/>
        </p:spPr>
        <p:txBody>
          <a:bodyPr wrap="square" rtlCol="0">
            <a:spAutoFit/>
          </a:bodyPr>
          <a:lstStyle/>
          <a:p>
            <a:pPr marL="177800" indent="-177800">
              <a:buFont typeface="Arial"/>
              <a:buChar char="•"/>
            </a:pPr>
            <a:r>
              <a:rPr lang="en-GB" sz="2100" dirty="0">
                <a:latin typeface="Futura Lt BT" panose="020B0402020204020303" pitchFamily="34" charset="0"/>
              </a:rPr>
              <a:t>As Brancusi explained, it represents the unity of a family gathered to "dine and rest" </a:t>
            </a:r>
            <a:r>
              <a:rPr lang="en-GB" sz="2100" dirty="0" smtClean="0">
                <a:latin typeface="Futura Lt BT" panose="020B0402020204020303" pitchFamily="34" charset="0"/>
              </a:rPr>
              <a:t>.</a:t>
            </a:r>
          </a:p>
          <a:p>
            <a:pPr marL="177800" indent="-177800">
              <a:buFont typeface="Arial"/>
              <a:buChar char="•"/>
            </a:pPr>
            <a:r>
              <a:rPr lang="en-GB" sz="2100" dirty="0" smtClean="0">
                <a:latin typeface="Futura Lt BT" panose="020B0402020204020303" pitchFamily="34" charset="0"/>
              </a:rPr>
              <a:t>By </a:t>
            </a:r>
            <a:r>
              <a:rPr lang="en-GB" sz="2100" dirty="0">
                <a:latin typeface="Futura Lt BT" panose="020B0402020204020303" pitchFamily="34" charset="0"/>
              </a:rPr>
              <a:t>extension, the </a:t>
            </a:r>
            <a:r>
              <a:rPr lang="en-GB" sz="2100" u="sng" dirty="0">
                <a:latin typeface="Futura Lt BT" panose="020B0402020204020303" pitchFamily="34" charset="0"/>
              </a:rPr>
              <a:t>Table</a:t>
            </a:r>
            <a:r>
              <a:rPr lang="en-GB" sz="2100" dirty="0">
                <a:latin typeface="Futura Lt BT" panose="020B0402020204020303" pitchFamily="34" charset="0"/>
              </a:rPr>
              <a:t> implies communal interchange, praising the townspeople who rallied to fight off the enemy. </a:t>
            </a:r>
            <a:endParaRPr lang="en-GB" sz="2100" dirty="0" smtClean="0">
              <a:latin typeface="Futura Lt BT" panose="020B0402020204020303" pitchFamily="34" charset="0"/>
            </a:endParaRPr>
          </a:p>
          <a:p>
            <a:pPr marL="177800" indent="-177800">
              <a:buFont typeface="Arial"/>
              <a:buChar char="•"/>
            </a:pPr>
            <a:r>
              <a:rPr lang="en-GB" sz="2100" dirty="0" smtClean="0">
                <a:latin typeface="Futura Lt BT" panose="020B0402020204020303" pitchFamily="34" charset="0"/>
              </a:rPr>
              <a:t>The </a:t>
            </a:r>
            <a:r>
              <a:rPr lang="en-GB" sz="2100" dirty="0">
                <a:latin typeface="Futura Lt BT" panose="020B0402020204020303" pitchFamily="34" charset="0"/>
              </a:rPr>
              <a:t>emptiness of this "base" mirrors the emptiness left in the community by the deaths of its heroes during the war. </a:t>
            </a:r>
            <a:endParaRPr lang="en-GB" sz="2100" dirty="0" smtClean="0">
              <a:latin typeface="Futura Lt BT" panose="020B0402020204020303" pitchFamily="34" charset="0"/>
            </a:endParaRPr>
          </a:p>
          <a:p>
            <a:pPr marL="177800" indent="-177800">
              <a:buFont typeface="Arial"/>
              <a:buChar char="•"/>
            </a:pPr>
            <a:r>
              <a:rPr lang="en-GB" sz="2100" dirty="0" smtClean="0">
                <a:latin typeface="Futura Lt BT" panose="020B0402020204020303" pitchFamily="34" charset="0"/>
              </a:rPr>
              <a:t>Just </a:t>
            </a:r>
            <a:r>
              <a:rPr lang="en-GB" sz="2100" dirty="0">
                <a:latin typeface="Futura Lt BT" panose="020B0402020204020303" pitchFamily="34" charset="0"/>
              </a:rPr>
              <a:t>as its title, </a:t>
            </a:r>
            <a:r>
              <a:rPr lang="en-GB" sz="2100" u="sng" dirty="0">
                <a:latin typeface="Futura Lt BT" panose="020B0402020204020303" pitchFamily="34" charset="0"/>
              </a:rPr>
              <a:t>Table of Silence</a:t>
            </a:r>
            <a:r>
              <a:rPr lang="en-GB" sz="2100" dirty="0">
                <a:latin typeface="Futura Lt BT" panose="020B0402020204020303" pitchFamily="34" charset="0"/>
              </a:rPr>
              <a:t>, points to an absence of sound, the </a:t>
            </a:r>
            <a:r>
              <a:rPr lang="en-GB" sz="2100" u="sng" dirty="0">
                <a:latin typeface="Futura Lt BT" panose="020B0402020204020303" pitchFamily="34" charset="0"/>
              </a:rPr>
              <a:t>Table</a:t>
            </a:r>
            <a:r>
              <a:rPr lang="en-GB" sz="2100" dirty="0">
                <a:latin typeface="Futura Lt BT" panose="020B0402020204020303" pitchFamily="34" charset="0"/>
              </a:rPr>
              <a:t> also points to the absence of the people whose death it commemorates. </a:t>
            </a:r>
            <a:endParaRPr lang="en-US" sz="2100" dirty="0">
              <a:latin typeface="Futura Lt BT" panose="020B0402020204020303" pitchFamily="34" charset="0"/>
            </a:endParaRPr>
          </a:p>
        </p:txBody>
      </p:sp>
      <p:sp>
        <p:nvSpPr>
          <p:cNvPr id="3" name="TextBox 2"/>
          <p:cNvSpPr txBox="1"/>
          <p:nvPr/>
        </p:nvSpPr>
        <p:spPr>
          <a:xfrm>
            <a:off x="532325" y="1922090"/>
            <a:ext cx="3515933" cy="1200329"/>
          </a:xfrm>
          <a:prstGeom prst="rect">
            <a:avLst/>
          </a:prstGeom>
          <a:noFill/>
        </p:spPr>
        <p:txBody>
          <a:bodyPr wrap="square" rtlCol="0">
            <a:spAutoFit/>
          </a:bodyPr>
          <a:lstStyle/>
          <a:p>
            <a:r>
              <a:rPr lang="en-SG" sz="2400" dirty="0" smtClean="0">
                <a:latin typeface="Futura Lt BT" panose="020B0402020204020303" pitchFamily="34" charset="0"/>
              </a:rPr>
              <a:t>Why do you think the artist called the work  “Table of silence?”</a:t>
            </a:r>
            <a:endParaRPr lang="en-SG" sz="2400" dirty="0">
              <a:latin typeface="Futura Lt BT" panose="020B0402020204020303" pitchFamily="34" charset="0"/>
            </a:endParaRPr>
          </a:p>
        </p:txBody>
      </p:sp>
      <p:pic>
        <p:nvPicPr>
          <p:cNvPr id="12" name="Picture 11" descr="brancusi-art-in-targu-jiu.jpg"/>
          <p:cNvPicPr>
            <a:picLocks noChangeAspect="1"/>
          </p:cNvPicPr>
          <p:nvPr/>
        </p:nvPicPr>
        <p:blipFill>
          <a:blip r:embed="rId2"/>
          <a:stretch>
            <a:fillRect/>
          </a:stretch>
        </p:blipFill>
        <p:spPr>
          <a:xfrm>
            <a:off x="6542468" y="360347"/>
            <a:ext cx="5263002" cy="3154958"/>
          </a:xfrm>
          <a:prstGeom prst="rect">
            <a:avLst/>
          </a:prstGeom>
        </p:spPr>
      </p:pic>
      <p:pic>
        <p:nvPicPr>
          <p:cNvPr id="6" name="Picture 5" descr="TableOfSilence-300x199.jpg"/>
          <p:cNvPicPr>
            <a:picLocks noChangeAspect="1"/>
          </p:cNvPicPr>
          <p:nvPr/>
        </p:nvPicPr>
        <p:blipFill>
          <a:blip r:embed="rId3"/>
          <a:stretch>
            <a:fillRect/>
          </a:stretch>
        </p:blipFill>
        <p:spPr>
          <a:xfrm>
            <a:off x="8425570" y="3653993"/>
            <a:ext cx="3379900" cy="1980126"/>
          </a:xfrm>
          <a:prstGeom prst="rect">
            <a:avLst/>
          </a:prstGeom>
        </p:spPr>
      </p:pic>
      <p:pic>
        <p:nvPicPr>
          <p:cNvPr id="8194" name="Picture 2" descr="https://s-media-cache-ak0.pinimg.com/236x/5a/6e/7c/5a6e7c83c41ce9a3a14fe0f8d696b0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505" y="1321012"/>
            <a:ext cx="2194293" cy="21942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0078" y="982787"/>
            <a:ext cx="3640429" cy="830997"/>
          </a:xfrm>
          <a:prstGeom prst="rect">
            <a:avLst/>
          </a:prstGeom>
          <a:noFill/>
        </p:spPr>
        <p:txBody>
          <a:bodyPr wrap="square" rtlCol="0">
            <a:spAutoFit/>
          </a:bodyPr>
          <a:lstStyle/>
          <a:p>
            <a:r>
              <a:rPr lang="en-SG" sz="2400" dirty="0" smtClean="0">
                <a:latin typeface="Futura Lt BT" panose="020B0402020204020303" pitchFamily="34" charset="0"/>
              </a:rPr>
              <a:t>What is the function of a dinner table?</a:t>
            </a:r>
            <a:endParaRPr lang="en-SG" sz="2400" dirty="0">
              <a:latin typeface="Futura Lt BT" panose="020B0402020204020303" pitchFamily="34" charset="0"/>
            </a:endParaRPr>
          </a:p>
        </p:txBody>
      </p:sp>
    </p:spTree>
    <p:extLst>
      <p:ext uri="{BB962C8B-B14F-4D97-AF65-F5344CB8AC3E}">
        <p14:creationId xmlns:p14="http://schemas.microsoft.com/office/powerpoint/2010/main" val="14082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470078" y="334590"/>
            <a:ext cx="6319233" cy="523220"/>
          </a:xfrm>
          <a:prstGeom prst="rect">
            <a:avLst/>
          </a:prstGeom>
          <a:noFill/>
          <a:ln w="9525">
            <a:noFill/>
            <a:miter lim="800000"/>
            <a:headEnd/>
            <a:tailEnd/>
          </a:ln>
        </p:spPr>
        <p:txBody>
          <a:bodyPr wrap="square">
            <a:prstTxWarp prst="textNoShape">
              <a:avLst/>
            </a:prstTxWarp>
            <a:spAutoFit/>
          </a:bodyPr>
          <a:lstStyle/>
          <a:p>
            <a:r>
              <a:rPr lang="en-US" sz="2800" b="1" u="sng" dirty="0" smtClean="0">
                <a:solidFill>
                  <a:srgbClr val="000000"/>
                </a:solidFill>
              </a:rPr>
              <a:t>The Table of Silence</a:t>
            </a:r>
            <a:endParaRPr lang="en-US" sz="2800" dirty="0" smtClean="0">
              <a:solidFill>
                <a:srgbClr val="000000"/>
              </a:solidFill>
            </a:endParaRPr>
          </a:p>
        </p:txBody>
      </p:sp>
      <p:sp>
        <p:nvSpPr>
          <p:cNvPr id="2" name="TextBox 1"/>
          <p:cNvSpPr txBox="1"/>
          <p:nvPr/>
        </p:nvSpPr>
        <p:spPr>
          <a:xfrm>
            <a:off x="324116" y="939386"/>
            <a:ext cx="6063805" cy="5170646"/>
          </a:xfrm>
          <a:prstGeom prst="rect">
            <a:avLst/>
          </a:prstGeom>
          <a:noFill/>
        </p:spPr>
        <p:txBody>
          <a:bodyPr wrap="square" rtlCol="0">
            <a:spAutoFit/>
          </a:bodyPr>
          <a:lstStyle/>
          <a:p>
            <a:pPr marL="177800" indent="-177800">
              <a:buFont typeface="Arial"/>
              <a:buChar char="•"/>
            </a:pPr>
            <a:r>
              <a:rPr lang="en-US" sz="2200" dirty="0" smtClean="0">
                <a:latin typeface="Futura Lt BT" panose="020B0402020204020303" pitchFamily="34" charset="0"/>
              </a:rPr>
              <a:t>The </a:t>
            </a:r>
            <a:r>
              <a:rPr lang="en-US" sz="2200" dirty="0">
                <a:latin typeface="Futura Lt BT" panose="020B0402020204020303" pitchFamily="34" charset="0"/>
              </a:rPr>
              <a:t>Table of Silence represents the table around which gather the soldiers before confronting their enemy.</a:t>
            </a:r>
          </a:p>
          <a:p>
            <a:pPr marL="177800" indent="-177800">
              <a:buFont typeface="Arial"/>
              <a:buChar char="•"/>
            </a:pPr>
            <a:r>
              <a:rPr lang="en-US" sz="2200" dirty="0">
                <a:latin typeface="Futura Lt BT" panose="020B0402020204020303" pitchFamily="34" charset="0"/>
              </a:rPr>
              <a:t>At the same time, the 12 chairs stand in silence for the time disposed in hourglasses.</a:t>
            </a:r>
          </a:p>
          <a:p>
            <a:pPr marL="177800" indent="-177800">
              <a:buFont typeface="Arial"/>
              <a:buChar char="•"/>
            </a:pPr>
            <a:r>
              <a:rPr lang="en-SG" sz="2200" dirty="0">
                <a:latin typeface="Futura Lt BT" panose="020B0402020204020303" pitchFamily="34" charset="0"/>
              </a:rPr>
              <a:t>There are also 12 chairs, each chair representing each hour. Therefore, the seats symbolize </a:t>
            </a:r>
            <a:r>
              <a:rPr lang="en-SG" sz="2200" dirty="0" smtClean="0">
                <a:latin typeface="Futura Lt BT" panose="020B0402020204020303" pitchFamily="34" charset="0"/>
              </a:rPr>
              <a:t>time, this is indicated by the way the artist crafted the chairs (Hourglass).</a:t>
            </a:r>
            <a:r>
              <a:rPr lang="en-SG" sz="2200" dirty="0">
                <a:latin typeface="Futura Lt BT" panose="020B0402020204020303" pitchFamily="34" charset="0"/>
              </a:rPr>
              <a:t> </a:t>
            </a:r>
            <a:endParaRPr lang="en-US" sz="2200" dirty="0">
              <a:latin typeface="Futura Lt BT" panose="020B0402020204020303" pitchFamily="34" charset="0"/>
            </a:endParaRPr>
          </a:p>
          <a:p>
            <a:pPr marL="177800" indent="-177800">
              <a:buFont typeface="Arial"/>
              <a:buChar char="•"/>
            </a:pPr>
            <a:r>
              <a:rPr lang="en-US" sz="2200" dirty="0">
                <a:latin typeface="Futura Lt BT" panose="020B0402020204020303" pitchFamily="34" charset="0"/>
              </a:rPr>
              <a:t>Some make an analogy with The Last Supper since the monument has 12 seats (representing the apostles) and the table in the middle, Jesus Christ.</a:t>
            </a:r>
          </a:p>
          <a:p>
            <a:pPr marL="177800" indent="-177800">
              <a:buFont typeface="Arial"/>
              <a:buChar char="•"/>
            </a:pPr>
            <a:r>
              <a:rPr lang="en-US" sz="2200" dirty="0">
                <a:solidFill>
                  <a:srgbClr val="000000"/>
                </a:solidFill>
                <a:latin typeface="Futura Lt BT" panose="020B0402020204020303" pitchFamily="34" charset="0"/>
              </a:rPr>
              <a:t>It may also signify the experience of spiritual recollection and imagined spiritual communion.</a:t>
            </a:r>
            <a:r>
              <a:rPr lang="en-US" sz="2200" dirty="0">
                <a:latin typeface="Futura Lt BT" panose="020B0402020204020303" pitchFamily="34" charset="0"/>
              </a:rPr>
              <a:t> </a:t>
            </a:r>
          </a:p>
        </p:txBody>
      </p:sp>
      <p:pic>
        <p:nvPicPr>
          <p:cNvPr id="12" name="Picture 11" descr="brancusi-art-in-targu-jiu.jpg"/>
          <p:cNvPicPr>
            <a:picLocks noChangeAspect="1"/>
          </p:cNvPicPr>
          <p:nvPr/>
        </p:nvPicPr>
        <p:blipFill>
          <a:blip r:embed="rId2"/>
          <a:stretch>
            <a:fillRect/>
          </a:stretch>
        </p:blipFill>
        <p:spPr>
          <a:xfrm>
            <a:off x="6805957" y="750745"/>
            <a:ext cx="4999513" cy="2997007"/>
          </a:xfrm>
          <a:prstGeom prst="rect">
            <a:avLst/>
          </a:prstGeom>
        </p:spPr>
      </p:pic>
      <p:pic>
        <p:nvPicPr>
          <p:cNvPr id="6" name="Picture 5" descr="TableOfSilence-300x199.jpg"/>
          <p:cNvPicPr>
            <a:picLocks noChangeAspect="1"/>
          </p:cNvPicPr>
          <p:nvPr/>
        </p:nvPicPr>
        <p:blipFill>
          <a:blip r:embed="rId3"/>
          <a:stretch>
            <a:fillRect/>
          </a:stretch>
        </p:blipFill>
        <p:spPr>
          <a:xfrm>
            <a:off x="8425570" y="3885813"/>
            <a:ext cx="3379900" cy="1980126"/>
          </a:xfrm>
          <a:prstGeom prst="rect">
            <a:avLst/>
          </a:prstGeom>
        </p:spPr>
      </p:pic>
    </p:spTree>
    <p:extLst>
      <p:ext uri="{BB962C8B-B14F-4D97-AF65-F5344CB8AC3E}">
        <p14:creationId xmlns:p14="http://schemas.microsoft.com/office/powerpoint/2010/main" val="274176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5476245" y="2362200"/>
            <a:ext cx="2550156" cy="369332"/>
          </a:xfrm>
          <a:prstGeom prst="rect">
            <a:avLst/>
          </a:prstGeom>
          <a:noFill/>
          <a:ln w="9525">
            <a:noFill/>
            <a:miter lim="800000"/>
            <a:headEnd/>
            <a:tailEnd/>
          </a:ln>
          <a:effectLst/>
        </p:spPr>
        <p:txBody>
          <a:bodyPr wrap="square">
            <a:prstTxWarp prst="textNoShape">
              <a:avLst/>
            </a:prstTxWarp>
            <a:spAutoFit/>
          </a:bodyPr>
          <a:lstStyle/>
          <a:p>
            <a:pPr algn="ctr"/>
            <a:r>
              <a:rPr lang="en-US" sz="1800" dirty="0">
                <a:solidFill>
                  <a:srgbClr val="000000"/>
                </a:solidFill>
              </a:rPr>
              <a:t>The </a:t>
            </a:r>
            <a:r>
              <a:rPr lang="en-US" sz="1800" dirty="0" smtClean="0">
                <a:solidFill>
                  <a:srgbClr val="000000"/>
                </a:solidFill>
              </a:rPr>
              <a:t>Kiss, 1907</a:t>
            </a:r>
            <a:endParaRPr lang="en-US" dirty="0">
              <a:solidFill>
                <a:srgbClr val="000000"/>
              </a:solidFill>
            </a:endParaRPr>
          </a:p>
        </p:txBody>
      </p:sp>
      <p:grpSp>
        <p:nvGrpSpPr>
          <p:cNvPr id="2" name="Group 19"/>
          <p:cNvGrpSpPr/>
          <p:nvPr/>
        </p:nvGrpSpPr>
        <p:grpSpPr>
          <a:xfrm>
            <a:off x="5181601" y="0"/>
            <a:ext cx="2950633" cy="2451100"/>
            <a:chOff x="4376738" y="142471"/>
            <a:chExt cx="2212975" cy="2451100"/>
          </a:xfrm>
        </p:grpSpPr>
        <p:pic>
          <p:nvPicPr>
            <p:cNvPr id="14" name="Picture 13" descr="The Kiss.jpg"/>
            <p:cNvPicPr>
              <a:picLocks noChangeAspect="1"/>
            </p:cNvPicPr>
            <p:nvPr/>
          </p:nvPicPr>
          <p:blipFill>
            <a:blip r:embed="rId2"/>
            <a:stretch>
              <a:fillRect/>
            </a:stretch>
          </p:blipFill>
          <p:spPr>
            <a:xfrm>
              <a:off x="4376738" y="142471"/>
              <a:ext cx="2212975" cy="2451100"/>
            </a:xfrm>
            <a:prstGeom prst="rect">
              <a:avLst/>
            </a:prstGeom>
          </p:spPr>
        </p:pic>
        <p:sp>
          <p:nvSpPr>
            <p:cNvPr id="18" name="Rectangle 17"/>
            <p:cNvSpPr/>
            <p:nvPr/>
          </p:nvSpPr>
          <p:spPr>
            <a:xfrm>
              <a:off x="5310188" y="543049"/>
              <a:ext cx="381000" cy="6858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 Box 8"/>
          <p:cNvSpPr txBox="1">
            <a:spLocks noChangeArrowheads="1"/>
          </p:cNvSpPr>
          <p:nvPr/>
        </p:nvSpPr>
        <p:spPr bwMode="auto">
          <a:xfrm>
            <a:off x="16933" y="5486401"/>
            <a:ext cx="5256112" cy="1015663"/>
          </a:xfrm>
          <a:prstGeom prst="rect">
            <a:avLst/>
          </a:prstGeom>
          <a:noFill/>
          <a:ln w="9525">
            <a:noFill/>
            <a:miter lim="800000"/>
            <a:headEnd/>
            <a:tailEnd/>
          </a:ln>
          <a:effectLst/>
        </p:spPr>
        <p:txBody>
          <a:bodyPr wrap="square">
            <a:prstTxWarp prst="textNoShape">
              <a:avLst/>
            </a:prstTxWarp>
            <a:spAutoFit/>
          </a:bodyPr>
          <a:lstStyle/>
          <a:p>
            <a:r>
              <a:rPr lang="en-US" sz="2000" dirty="0" err="1">
                <a:solidFill>
                  <a:srgbClr val="000000"/>
                </a:solidFill>
              </a:rPr>
              <a:t>Auguste</a:t>
            </a:r>
            <a:r>
              <a:rPr lang="en-US" sz="2000" dirty="0">
                <a:solidFill>
                  <a:srgbClr val="000000"/>
                </a:solidFill>
              </a:rPr>
              <a:t> </a:t>
            </a:r>
            <a:r>
              <a:rPr lang="en-US" sz="2000" dirty="0" smtClean="0">
                <a:solidFill>
                  <a:srgbClr val="000000"/>
                </a:solidFill>
              </a:rPr>
              <a:t>Rodin, The Kiss, </a:t>
            </a:r>
            <a:r>
              <a:rPr lang="en-US" sz="2000" dirty="0" smtClean="0"/>
              <a:t>1882. Marble, 181.5 × 112.5 × 117 cm	</a:t>
            </a:r>
          </a:p>
          <a:p>
            <a:endParaRPr lang="en-US" sz="2000" dirty="0">
              <a:solidFill>
                <a:srgbClr val="000000"/>
              </a:solidFill>
            </a:endParaRPr>
          </a:p>
        </p:txBody>
      </p:sp>
      <p:pic>
        <p:nvPicPr>
          <p:cNvPr id="27" name="Picture 26" descr="The Kiss 1916.gif"/>
          <p:cNvPicPr>
            <a:picLocks noChangeAspect="1"/>
          </p:cNvPicPr>
          <p:nvPr/>
        </p:nvPicPr>
        <p:blipFill>
          <a:blip r:embed="rId3"/>
          <a:stretch>
            <a:fillRect/>
          </a:stretch>
        </p:blipFill>
        <p:spPr>
          <a:xfrm>
            <a:off x="4523318" y="5970588"/>
            <a:ext cx="16933" cy="12700"/>
          </a:xfrm>
          <a:prstGeom prst="rect">
            <a:avLst/>
          </a:prstGeom>
        </p:spPr>
      </p:pic>
      <p:pic>
        <p:nvPicPr>
          <p:cNvPr id="26" name="Picture 25" descr="The_Kiss_Rodin.jpg"/>
          <p:cNvPicPr>
            <a:picLocks noChangeAspect="1"/>
          </p:cNvPicPr>
          <p:nvPr/>
        </p:nvPicPr>
        <p:blipFill>
          <a:blip r:embed="rId4"/>
          <a:stretch>
            <a:fillRect/>
          </a:stretch>
        </p:blipFill>
        <p:spPr>
          <a:xfrm>
            <a:off x="215901" y="227014"/>
            <a:ext cx="4825332" cy="5106987"/>
          </a:xfrm>
          <a:prstGeom prst="rect">
            <a:avLst/>
          </a:prstGeom>
        </p:spPr>
      </p:pic>
      <p:sp>
        <p:nvSpPr>
          <p:cNvPr id="3" name="TextBox 2"/>
          <p:cNvSpPr txBox="1"/>
          <p:nvPr/>
        </p:nvSpPr>
        <p:spPr>
          <a:xfrm>
            <a:off x="5459748" y="3045954"/>
            <a:ext cx="6144117" cy="3785652"/>
          </a:xfrm>
          <a:prstGeom prst="rect">
            <a:avLst/>
          </a:prstGeom>
          <a:noFill/>
        </p:spPr>
        <p:txBody>
          <a:bodyPr wrap="square" rtlCol="0">
            <a:spAutoFit/>
          </a:bodyPr>
          <a:lstStyle/>
          <a:p>
            <a:pPr lvl="0"/>
            <a:r>
              <a:rPr lang="en-SG" sz="2000" dirty="0">
                <a:latin typeface="Futura Lt BT" panose="020B0402020204020303" pitchFamily="34" charset="0"/>
              </a:rPr>
              <a:t>Brancusi's first version of </a:t>
            </a:r>
            <a:r>
              <a:rPr lang="en-SG" sz="2000" i="1" dirty="0">
                <a:latin typeface="Futura Lt BT" panose="020B0402020204020303" pitchFamily="34" charset="0"/>
              </a:rPr>
              <a:t>The Kiss</a:t>
            </a:r>
            <a:r>
              <a:rPr lang="en-SG" sz="2000" dirty="0">
                <a:latin typeface="Futura Lt BT" panose="020B0402020204020303" pitchFamily="34" charset="0"/>
              </a:rPr>
              <a:t>, created in 1907, marked a major departure from the emotive realism of Rodin's famous handling of the same subject. </a:t>
            </a:r>
            <a:endParaRPr lang="en-SG" sz="2000" dirty="0" smtClean="0">
              <a:latin typeface="Futura Lt BT" panose="020B0402020204020303" pitchFamily="34" charset="0"/>
            </a:endParaRPr>
          </a:p>
          <a:p>
            <a:pPr lvl="0"/>
            <a:endParaRPr lang="en-SG" sz="2000" dirty="0">
              <a:latin typeface="Futura Lt BT" panose="020B0402020204020303" pitchFamily="34" charset="0"/>
            </a:endParaRPr>
          </a:p>
          <a:p>
            <a:pPr lvl="0"/>
            <a:r>
              <a:rPr lang="en-SG" sz="2000" dirty="0" smtClean="0">
                <a:latin typeface="Futura Lt BT" panose="020B0402020204020303" pitchFamily="34" charset="0"/>
              </a:rPr>
              <a:t>This </a:t>
            </a:r>
            <a:r>
              <a:rPr lang="en-SG" sz="2000" dirty="0">
                <a:latin typeface="Futura Lt BT" panose="020B0402020204020303" pitchFamily="34" charset="0"/>
              </a:rPr>
              <a:t>1916 version is the most geometric of Brancusi's series, reflecting </a:t>
            </a:r>
            <a:r>
              <a:rPr lang="en-SG" sz="2000" b="1" u="sng" dirty="0">
                <a:latin typeface="Futura Lt BT" panose="020B0402020204020303" pitchFamily="34" charset="0"/>
              </a:rPr>
              <a:t>the influence of Cubism in its sharply </a:t>
            </a:r>
            <a:r>
              <a:rPr lang="en-SG" sz="2000" dirty="0">
                <a:latin typeface="Futura Lt BT" panose="020B0402020204020303" pitchFamily="34" charset="0"/>
              </a:rPr>
              <a:t>defined corners. </a:t>
            </a:r>
            <a:endParaRPr lang="en-SG" sz="2000" dirty="0" smtClean="0">
              <a:latin typeface="Futura Lt BT" panose="020B0402020204020303" pitchFamily="34" charset="0"/>
            </a:endParaRPr>
          </a:p>
          <a:p>
            <a:pPr lvl="0"/>
            <a:endParaRPr lang="en-SG" sz="2000" dirty="0">
              <a:latin typeface="Futura Lt BT" panose="020B0402020204020303" pitchFamily="34" charset="0"/>
            </a:endParaRPr>
          </a:p>
          <a:p>
            <a:pPr lvl="0"/>
            <a:r>
              <a:rPr lang="en-SG" sz="2000" dirty="0">
                <a:latin typeface="Futura Lt BT" panose="020B0402020204020303" pitchFamily="34" charset="0"/>
              </a:rPr>
              <a:t>The embracing couple are schematic figures, acting as a sign of ideal union. The woman and man are almost, though not quite, indistinguishable</a:t>
            </a:r>
          </a:p>
          <a:p>
            <a:endParaRPr lang="en-SG" sz="2000" dirty="0">
              <a:latin typeface="Futura Lt BT" panose="020B0402020204020303" pitchFamily="34" charset="0"/>
            </a:endParaRPr>
          </a:p>
        </p:txBody>
      </p:sp>
      <p:pic>
        <p:nvPicPr>
          <p:cNvPr id="20" name="Picture 5"/>
          <p:cNvPicPr>
            <a:picLocks noChangeAspect="1" noChangeArrowheads="1"/>
          </p:cNvPicPr>
          <p:nvPr/>
        </p:nvPicPr>
        <p:blipFill>
          <a:blip r:embed="rId5"/>
          <a:srcRect/>
          <a:stretch>
            <a:fillRect/>
          </a:stretch>
        </p:blipFill>
        <p:spPr bwMode="auto">
          <a:xfrm>
            <a:off x="8311167" y="221723"/>
            <a:ext cx="2194375" cy="2229377"/>
          </a:xfrm>
          <a:prstGeom prst="rect">
            <a:avLst/>
          </a:prstGeom>
          <a:noFill/>
          <a:ln w="9525">
            <a:noFill/>
            <a:miter lim="800000"/>
            <a:headEnd/>
            <a:tailEnd/>
          </a:ln>
        </p:spPr>
      </p:pic>
      <p:sp>
        <p:nvSpPr>
          <p:cNvPr id="28" name="Text Box 6"/>
          <p:cNvSpPr txBox="1">
            <a:spLocks noChangeArrowheads="1"/>
          </p:cNvSpPr>
          <p:nvPr/>
        </p:nvSpPr>
        <p:spPr bwMode="auto">
          <a:xfrm>
            <a:off x="8311167" y="2382103"/>
            <a:ext cx="2777543" cy="584775"/>
          </a:xfrm>
          <a:prstGeom prst="rect">
            <a:avLst/>
          </a:prstGeom>
          <a:noFill/>
          <a:ln w="9525">
            <a:noFill/>
            <a:miter lim="800000"/>
            <a:headEnd/>
            <a:tailEnd/>
          </a:ln>
          <a:effectLst/>
        </p:spPr>
        <p:txBody>
          <a:bodyPr wrap="square">
            <a:prstTxWarp prst="textNoShape">
              <a:avLst/>
            </a:prstTxWarp>
            <a:spAutoFit/>
          </a:bodyPr>
          <a:lstStyle/>
          <a:p>
            <a:pPr algn="ctr"/>
            <a:r>
              <a:rPr lang="en-US" sz="1600" dirty="0">
                <a:solidFill>
                  <a:srgbClr val="000000"/>
                </a:solidFill>
              </a:rPr>
              <a:t>The Kiss</a:t>
            </a:r>
          </a:p>
          <a:p>
            <a:pPr algn="ctr"/>
            <a:r>
              <a:rPr lang="en-US" sz="1600" dirty="0" smtClean="0">
                <a:solidFill>
                  <a:srgbClr val="000000"/>
                </a:solidFill>
              </a:rPr>
              <a:t>1916. </a:t>
            </a:r>
            <a:r>
              <a:rPr lang="en-US" sz="1600" dirty="0" smtClean="0"/>
              <a:t>58.4 </a:t>
            </a:r>
            <a:r>
              <a:rPr lang="en-US" sz="1600" dirty="0" err="1" smtClean="0"/>
              <a:t>x</a:t>
            </a:r>
            <a:r>
              <a:rPr lang="en-US" sz="1600" dirty="0" smtClean="0"/>
              <a:t> 33.7 </a:t>
            </a:r>
            <a:r>
              <a:rPr lang="en-US" sz="1600" dirty="0" err="1" smtClean="0"/>
              <a:t>x</a:t>
            </a:r>
            <a:r>
              <a:rPr lang="en-US" sz="1600" dirty="0" smtClean="0"/>
              <a:t> 25.4 cm</a:t>
            </a:r>
            <a:endParaRPr lang="en-US" sz="1600" dirty="0">
              <a:solidFill>
                <a:srgbClr val="000000"/>
              </a:solidFill>
            </a:endParaRPr>
          </a:p>
        </p:txBody>
      </p:sp>
    </p:spTree>
    <p:extLst>
      <p:ext uri="{BB962C8B-B14F-4D97-AF65-F5344CB8AC3E}">
        <p14:creationId xmlns:p14="http://schemas.microsoft.com/office/powerpoint/2010/main" val="8007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3"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28001" y="2672600"/>
            <a:ext cx="4063999" cy="338554"/>
          </a:xfrm>
          <a:prstGeom prst="rect">
            <a:avLst/>
          </a:prstGeom>
        </p:spPr>
        <p:txBody>
          <a:bodyPr wrap="square">
            <a:spAutoFit/>
          </a:bodyPr>
          <a:lstStyle/>
          <a:p>
            <a:r>
              <a:rPr lang="en-US" sz="1600" dirty="0" smtClean="0">
                <a:solidFill>
                  <a:srgbClr val="000000"/>
                </a:solidFill>
              </a:rPr>
              <a:t>The Gate of Kiss (limestone monument)</a:t>
            </a:r>
          </a:p>
        </p:txBody>
      </p:sp>
      <p:pic>
        <p:nvPicPr>
          <p:cNvPr id="9" name="Picture 8" descr="Gate of Kiss.jpg"/>
          <p:cNvPicPr>
            <a:picLocks noChangeAspect="1"/>
          </p:cNvPicPr>
          <p:nvPr/>
        </p:nvPicPr>
        <p:blipFill>
          <a:blip r:embed="rId2"/>
          <a:srcRect l="12834" r="11175"/>
          <a:stretch>
            <a:fillRect/>
          </a:stretch>
        </p:blipFill>
        <p:spPr>
          <a:xfrm>
            <a:off x="8128000" y="0"/>
            <a:ext cx="4064000" cy="2672600"/>
          </a:xfrm>
          <a:prstGeom prst="rect">
            <a:avLst/>
          </a:prstGeom>
        </p:spPr>
      </p:pic>
      <p:pic>
        <p:nvPicPr>
          <p:cNvPr id="13" name="Picture 12" descr="The gate_1937_detail.jpg"/>
          <p:cNvPicPr>
            <a:picLocks noChangeAspect="1"/>
          </p:cNvPicPr>
          <p:nvPr/>
        </p:nvPicPr>
        <p:blipFill>
          <a:blip r:embed="rId3"/>
          <a:stretch>
            <a:fillRect/>
          </a:stretch>
        </p:blipFill>
        <p:spPr>
          <a:xfrm>
            <a:off x="10056006" y="3561823"/>
            <a:ext cx="2135993" cy="2097157"/>
          </a:xfrm>
          <a:prstGeom prst="rect">
            <a:avLst/>
          </a:prstGeom>
          <a:ln w="28575" cap="flat" cmpd="sng" algn="ctr">
            <a:solidFill>
              <a:srgbClr val="FF0000"/>
            </a:solidFill>
            <a:prstDash val="solid"/>
            <a:round/>
            <a:headEnd type="none" w="med" len="med"/>
            <a:tailEnd type="none" w="med" len="med"/>
          </a:ln>
        </p:spPr>
      </p:pic>
      <p:sp>
        <p:nvSpPr>
          <p:cNvPr id="15" name="Text Box 3"/>
          <p:cNvSpPr txBox="1">
            <a:spLocks noChangeArrowheads="1"/>
          </p:cNvSpPr>
          <p:nvPr/>
        </p:nvSpPr>
        <p:spPr bwMode="auto">
          <a:xfrm>
            <a:off x="5476245" y="2362200"/>
            <a:ext cx="2550156" cy="369332"/>
          </a:xfrm>
          <a:prstGeom prst="rect">
            <a:avLst/>
          </a:prstGeom>
          <a:noFill/>
          <a:ln w="9525">
            <a:noFill/>
            <a:miter lim="800000"/>
            <a:headEnd/>
            <a:tailEnd/>
          </a:ln>
          <a:effectLst/>
        </p:spPr>
        <p:txBody>
          <a:bodyPr wrap="square">
            <a:prstTxWarp prst="textNoShape">
              <a:avLst/>
            </a:prstTxWarp>
            <a:spAutoFit/>
          </a:bodyPr>
          <a:lstStyle/>
          <a:p>
            <a:pPr algn="ctr"/>
            <a:r>
              <a:rPr lang="en-US" sz="1800" dirty="0">
                <a:solidFill>
                  <a:srgbClr val="000000"/>
                </a:solidFill>
              </a:rPr>
              <a:t>The </a:t>
            </a:r>
            <a:r>
              <a:rPr lang="en-US" sz="1800" dirty="0" smtClean="0">
                <a:solidFill>
                  <a:srgbClr val="000000"/>
                </a:solidFill>
              </a:rPr>
              <a:t>Kiss, 1907</a:t>
            </a:r>
            <a:endParaRPr lang="en-US" dirty="0">
              <a:solidFill>
                <a:srgbClr val="000000"/>
              </a:solidFill>
            </a:endParaRPr>
          </a:p>
        </p:txBody>
      </p:sp>
      <p:sp>
        <p:nvSpPr>
          <p:cNvPr id="17" name="Rectangle 16"/>
          <p:cNvSpPr/>
          <p:nvPr/>
        </p:nvSpPr>
        <p:spPr>
          <a:xfrm>
            <a:off x="10056005" y="5720534"/>
            <a:ext cx="2135995" cy="584776"/>
          </a:xfrm>
          <a:prstGeom prst="rect">
            <a:avLst/>
          </a:prstGeom>
        </p:spPr>
        <p:txBody>
          <a:bodyPr wrap="square">
            <a:spAutoFit/>
          </a:bodyPr>
          <a:lstStyle/>
          <a:p>
            <a:pPr algn="ctr"/>
            <a:r>
              <a:rPr lang="en-US" sz="1600" dirty="0" smtClean="0">
                <a:solidFill>
                  <a:srgbClr val="000000"/>
                </a:solidFill>
              </a:rPr>
              <a:t>Detail from The Gate of Kiss</a:t>
            </a:r>
          </a:p>
        </p:txBody>
      </p:sp>
      <p:grpSp>
        <p:nvGrpSpPr>
          <p:cNvPr id="20" name="Group 19"/>
          <p:cNvGrpSpPr/>
          <p:nvPr/>
        </p:nvGrpSpPr>
        <p:grpSpPr>
          <a:xfrm>
            <a:off x="5181601" y="0"/>
            <a:ext cx="2950633" cy="2451100"/>
            <a:chOff x="4376738" y="142471"/>
            <a:chExt cx="2212975" cy="2451100"/>
          </a:xfrm>
        </p:grpSpPr>
        <p:pic>
          <p:nvPicPr>
            <p:cNvPr id="14" name="Picture 13" descr="The Kiss.jpg"/>
            <p:cNvPicPr>
              <a:picLocks noChangeAspect="1"/>
            </p:cNvPicPr>
            <p:nvPr/>
          </p:nvPicPr>
          <p:blipFill>
            <a:blip r:embed="rId4"/>
            <a:stretch>
              <a:fillRect/>
            </a:stretch>
          </p:blipFill>
          <p:spPr>
            <a:xfrm>
              <a:off x="4376738" y="142471"/>
              <a:ext cx="2212975" cy="2451100"/>
            </a:xfrm>
            <a:prstGeom prst="rect">
              <a:avLst/>
            </a:prstGeom>
          </p:spPr>
        </p:pic>
        <p:sp>
          <p:nvSpPr>
            <p:cNvPr id="18" name="Rectangle 17"/>
            <p:cNvSpPr/>
            <p:nvPr/>
          </p:nvSpPr>
          <p:spPr>
            <a:xfrm>
              <a:off x="5310188" y="543049"/>
              <a:ext cx="381000" cy="6858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5"/>
          <p:cNvPicPr>
            <a:picLocks noChangeAspect="1" noChangeArrowheads="1"/>
          </p:cNvPicPr>
          <p:nvPr/>
        </p:nvPicPr>
        <p:blipFill>
          <a:blip r:embed="rId5"/>
          <a:srcRect/>
          <a:stretch>
            <a:fillRect/>
          </a:stretch>
        </p:blipFill>
        <p:spPr bwMode="auto">
          <a:xfrm>
            <a:off x="7823200" y="3561823"/>
            <a:ext cx="2194375" cy="2229377"/>
          </a:xfrm>
          <a:prstGeom prst="rect">
            <a:avLst/>
          </a:prstGeom>
          <a:noFill/>
          <a:ln w="9525">
            <a:noFill/>
            <a:miter lim="800000"/>
            <a:headEnd/>
            <a:tailEnd/>
          </a:ln>
        </p:spPr>
      </p:pic>
      <p:sp>
        <p:nvSpPr>
          <p:cNvPr id="23" name="Rectangle 22"/>
          <p:cNvSpPr/>
          <p:nvPr/>
        </p:nvSpPr>
        <p:spPr>
          <a:xfrm>
            <a:off x="8839200" y="4048529"/>
            <a:ext cx="508000" cy="6858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Box 6"/>
          <p:cNvSpPr txBox="1">
            <a:spLocks noChangeArrowheads="1"/>
          </p:cNvSpPr>
          <p:nvPr/>
        </p:nvSpPr>
        <p:spPr bwMode="auto">
          <a:xfrm>
            <a:off x="7924801" y="5874604"/>
            <a:ext cx="2194375" cy="830997"/>
          </a:xfrm>
          <a:prstGeom prst="rect">
            <a:avLst/>
          </a:prstGeom>
          <a:noFill/>
          <a:ln w="9525">
            <a:noFill/>
            <a:miter lim="800000"/>
            <a:headEnd/>
            <a:tailEnd/>
          </a:ln>
          <a:effectLst/>
        </p:spPr>
        <p:txBody>
          <a:bodyPr wrap="square">
            <a:prstTxWarp prst="textNoShape">
              <a:avLst/>
            </a:prstTxWarp>
            <a:spAutoFit/>
          </a:bodyPr>
          <a:lstStyle/>
          <a:p>
            <a:pPr algn="ctr"/>
            <a:r>
              <a:rPr lang="en-US" sz="1600" dirty="0">
                <a:solidFill>
                  <a:srgbClr val="000000"/>
                </a:solidFill>
              </a:rPr>
              <a:t>The Kiss</a:t>
            </a:r>
          </a:p>
          <a:p>
            <a:pPr algn="ctr"/>
            <a:r>
              <a:rPr lang="en-US" sz="1600" dirty="0" smtClean="0">
                <a:solidFill>
                  <a:srgbClr val="000000"/>
                </a:solidFill>
              </a:rPr>
              <a:t>1916. </a:t>
            </a:r>
            <a:r>
              <a:rPr lang="en-US" sz="1600" dirty="0" smtClean="0"/>
              <a:t>58.4 </a:t>
            </a:r>
            <a:r>
              <a:rPr lang="en-US" sz="1600" dirty="0" err="1" smtClean="0"/>
              <a:t>x</a:t>
            </a:r>
            <a:r>
              <a:rPr lang="en-US" sz="1600" dirty="0" smtClean="0"/>
              <a:t> 33.7 </a:t>
            </a:r>
            <a:r>
              <a:rPr lang="en-US" sz="1600" dirty="0" err="1" smtClean="0"/>
              <a:t>x</a:t>
            </a:r>
            <a:r>
              <a:rPr lang="en-US" sz="1600" dirty="0" smtClean="0"/>
              <a:t> 25.4 cm</a:t>
            </a:r>
            <a:endParaRPr lang="en-US" sz="1600" dirty="0">
              <a:solidFill>
                <a:srgbClr val="000000"/>
              </a:solidFill>
            </a:endParaRPr>
          </a:p>
        </p:txBody>
      </p:sp>
      <p:pic>
        <p:nvPicPr>
          <p:cNvPr id="25" name="Picture 24" descr="The Kiss 1909.jpg"/>
          <p:cNvPicPr>
            <a:picLocks noChangeAspect="1"/>
          </p:cNvPicPr>
          <p:nvPr/>
        </p:nvPicPr>
        <p:blipFill>
          <a:blip r:embed="rId6"/>
          <a:stretch>
            <a:fillRect/>
          </a:stretch>
        </p:blipFill>
        <p:spPr>
          <a:xfrm>
            <a:off x="5273045" y="2971020"/>
            <a:ext cx="2550155" cy="2915491"/>
          </a:xfrm>
          <a:prstGeom prst="rect">
            <a:avLst/>
          </a:prstGeom>
        </p:spPr>
      </p:pic>
      <p:sp>
        <p:nvSpPr>
          <p:cNvPr id="19" name="Rectangle 18"/>
          <p:cNvSpPr/>
          <p:nvPr/>
        </p:nvSpPr>
        <p:spPr>
          <a:xfrm>
            <a:off x="5230283" y="5782118"/>
            <a:ext cx="2592917" cy="646331"/>
          </a:xfrm>
          <a:prstGeom prst="rect">
            <a:avLst/>
          </a:prstGeom>
        </p:spPr>
        <p:txBody>
          <a:bodyPr wrap="square">
            <a:spAutoFit/>
          </a:bodyPr>
          <a:lstStyle/>
          <a:p>
            <a:r>
              <a:rPr lang="en-US" i="1" dirty="0" smtClean="0"/>
              <a:t>The Kiss, </a:t>
            </a:r>
            <a:r>
              <a:rPr lang="en-US" dirty="0" smtClean="0"/>
              <a:t>1909, </a:t>
            </a:r>
            <a:r>
              <a:rPr lang="en-US" i="1" dirty="0" smtClean="0"/>
              <a:t>89.5 </a:t>
            </a:r>
            <a:r>
              <a:rPr lang="en-US" i="1" dirty="0" err="1" smtClean="0"/>
              <a:t>x</a:t>
            </a:r>
            <a:r>
              <a:rPr lang="en-US" i="1" dirty="0" smtClean="0"/>
              <a:t> 30 </a:t>
            </a:r>
            <a:r>
              <a:rPr lang="en-US" i="1" dirty="0" err="1" smtClean="0"/>
              <a:t>x</a:t>
            </a:r>
            <a:r>
              <a:rPr lang="en-US" i="1" dirty="0" smtClean="0"/>
              <a:t> 20 cm, stone</a:t>
            </a:r>
            <a:endParaRPr lang="en-US" dirty="0"/>
          </a:p>
        </p:txBody>
      </p:sp>
      <p:pic>
        <p:nvPicPr>
          <p:cNvPr id="27" name="Picture 26" descr="The Kiss 1916.gif"/>
          <p:cNvPicPr>
            <a:picLocks noChangeAspect="1"/>
          </p:cNvPicPr>
          <p:nvPr/>
        </p:nvPicPr>
        <p:blipFill>
          <a:blip r:embed="rId7"/>
          <a:stretch>
            <a:fillRect/>
          </a:stretch>
        </p:blipFill>
        <p:spPr>
          <a:xfrm>
            <a:off x="4523318" y="5970588"/>
            <a:ext cx="16933" cy="12700"/>
          </a:xfrm>
          <a:prstGeom prst="rect">
            <a:avLst/>
          </a:prstGeom>
        </p:spPr>
      </p:pic>
      <p:sp>
        <p:nvSpPr>
          <p:cNvPr id="29" name="Rectangle 28"/>
          <p:cNvSpPr/>
          <p:nvPr/>
        </p:nvSpPr>
        <p:spPr>
          <a:xfrm>
            <a:off x="330200" y="953986"/>
            <a:ext cx="4648200" cy="4524315"/>
          </a:xfrm>
          <a:prstGeom prst="rect">
            <a:avLst/>
          </a:prstGeom>
        </p:spPr>
        <p:txBody>
          <a:bodyPr wrap="square">
            <a:spAutoFit/>
          </a:bodyPr>
          <a:lstStyle/>
          <a:p>
            <a:pPr marL="266700" indent="-266700">
              <a:buFont typeface="Arial"/>
              <a:buChar char="•"/>
            </a:pPr>
            <a:r>
              <a:rPr lang="en-US" sz="2400" dirty="0" smtClean="0">
                <a:latin typeface="Futura Lt BT" panose="020B0402020204020303" pitchFamily="34" charset="0"/>
              </a:rPr>
              <a:t>The Kiss presents a symbolic rendering of a male and a female body merging into one.</a:t>
            </a:r>
          </a:p>
          <a:p>
            <a:pPr marL="266700" indent="-266700"/>
            <a:endParaRPr lang="en-US" sz="2400" dirty="0" smtClean="0">
              <a:latin typeface="Futura Lt BT" panose="020B0402020204020303" pitchFamily="34" charset="0"/>
            </a:endParaRPr>
          </a:p>
          <a:p>
            <a:pPr marL="266700" indent="-266700">
              <a:buFont typeface="Arial"/>
              <a:buChar char="•"/>
            </a:pPr>
            <a:r>
              <a:rPr lang="en-US" sz="2400" dirty="0" smtClean="0">
                <a:latin typeface="Futura Lt BT" panose="020B0402020204020303" pitchFamily="34" charset="0"/>
              </a:rPr>
              <a:t>The anatomical forms of the couple are subordinated to the contours of the block of stone.</a:t>
            </a:r>
          </a:p>
          <a:p>
            <a:pPr marL="266700" indent="-266700"/>
            <a:endParaRPr lang="en-US" sz="2400" dirty="0" smtClean="0">
              <a:latin typeface="Futura Lt BT" panose="020B0402020204020303" pitchFamily="34" charset="0"/>
            </a:endParaRPr>
          </a:p>
          <a:p>
            <a:pPr marL="266700" indent="-266700">
              <a:buFont typeface="Arial"/>
              <a:buChar char="•"/>
            </a:pPr>
            <a:r>
              <a:rPr lang="en-US" sz="2400" dirty="0" smtClean="0">
                <a:latin typeface="Futura Lt BT" panose="020B0402020204020303" pitchFamily="34" charset="0"/>
              </a:rPr>
              <a:t>The sculpture went through direct carving. It was not carved or modelled like Rodin’s work. </a:t>
            </a:r>
          </a:p>
          <a:p>
            <a:endParaRPr lang="en-US" sz="2400" dirty="0">
              <a:latin typeface="Futura Lt BT" panose="020B0402020204020303" pitchFamily="34" charset="0"/>
            </a:endParaRPr>
          </a:p>
        </p:txBody>
      </p:sp>
      <p:sp>
        <p:nvSpPr>
          <p:cNvPr id="30" name="Rectangle 29"/>
          <p:cNvSpPr/>
          <p:nvPr/>
        </p:nvSpPr>
        <p:spPr>
          <a:xfrm>
            <a:off x="8839201" y="990601"/>
            <a:ext cx="1016001" cy="7620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42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437" y="263554"/>
            <a:ext cx="5653826" cy="584775"/>
          </a:xfrm>
          <a:prstGeom prst="rect">
            <a:avLst/>
          </a:prstGeom>
          <a:noFill/>
        </p:spPr>
        <p:txBody>
          <a:bodyPr wrap="square" rtlCol="0">
            <a:spAutoFit/>
          </a:bodyPr>
          <a:lstStyle/>
          <a:p>
            <a:r>
              <a:rPr lang="en-SG" sz="3200" dirty="0" smtClean="0">
                <a:latin typeface="Futura Lt BT" panose="020B0402020204020303" pitchFamily="34" charset="0"/>
              </a:rPr>
              <a:t>WHO IS HE?</a:t>
            </a:r>
            <a:endParaRPr lang="en-SG" sz="3200" dirty="0">
              <a:latin typeface="Futura Lt BT" panose="020B0402020204020303" pitchFamily="34" charset="0"/>
            </a:endParaRPr>
          </a:p>
        </p:txBody>
      </p:sp>
      <p:sp>
        <p:nvSpPr>
          <p:cNvPr id="3" name="Rectangle 2"/>
          <p:cNvSpPr/>
          <p:nvPr/>
        </p:nvSpPr>
        <p:spPr>
          <a:xfrm>
            <a:off x="1017425" y="802610"/>
            <a:ext cx="1876024" cy="457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noFill/>
            </a:endParaRPr>
          </a:p>
        </p:txBody>
      </p:sp>
      <p:sp>
        <p:nvSpPr>
          <p:cNvPr id="4" name="TextBox 3"/>
          <p:cNvSpPr txBox="1"/>
          <p:nvPr/>
        </p:nvSpPr>
        <p:spPr>
          <a:xfrm>
            <a:off x="5267459" y="1627365"/>
            <a:ext cx="5444084" cy="1323439"/>
          </a:xfrm>
          <a:prstGeom prst="rect">
            <a:avLst/>
          </a:prstGeom>
          <a:noFill/>
        </p:spPr>
        <p:txBody>
          <a:bodyPr wrap="square" rtlCol="0">
            <a:spAutoFit/>
          </a:bodyPr>
          <a:lstStyle/>
          <a:p>
            <a:r>
              <a:rPr lang="en-SG" sz="2000" dirty="0">
                <a:latin typeface="Futura Lt BT" panose="020B0402020204020303" pitchFamily="34" charset="0"/>
              </a:rPr>
              <a:t>Constantin Brancusi was a Romanian </a:t>
            </a:r>
            <a:r>
              <a:rPr lang="en-SG" sz="2000" dirty="0" smtClean="0">
                <a:latin typeface="Futura Lt BT" panose="020B0402020204020303" pitchFamily="34" charset="0"/>
              </a:rPr>
              <a:t>sculptor who is </a:t>
            </a:r>
            <a:r>
              <a:rPr lang="en-SG" sz="2000" dirty="0">
                <a:latin typeface="Futura Lt BT" panose="020B0402020204020303" pitchFamily="34" charset="0"/>
              </a:rPr>
              <a:t>often regarded as the most important sculptor of the twentieth century. </a:t>
            </a:r>
            <a:r>
              <a:rPr lang="en-SG" sz="2000" dirty="0" smtClean="0">
                <a:latin typeface="Futura Lt BT" panose="020B0402020204020303" pitchFamily="34" charset="0"/>
              </a:rPr>
              <a:t>He was known for working </a:t>
            </a:r>
            <a:r>
              <a:rPr lang="en-SG" sz="2000" dirty="0">
                <a:latin typeface="Futura Lt BT" panose="020B0402020204020303" pitchFamily="34" charset="0"/>
              </a:rPr>
              <a:t>directly with his </a:t>
            </a:r>
            <a:r>
              <a:rPr lang="en-SG" sz="2000" dirty="0" smtClean="0">
                <a:latin typeface="Futura Lt BT" panose="020B0402020204020303" pitchFamily="34" charset="0"/>
              </a:rPr>
              <a:t>materials.</a:t>
            </a:r>
            <a:endParaRPr lang="en-SG" sz="2000" dirty="0">
              <a:latin typeface="Futura Lt BT" panose="020B0402020204020303" pitchFamily="34" charset="0"/>
            </a:endParaRPr>
          </a:p>
        </p:txBody>
      </p:sp>
      <p:sp>
        <p:nvSpPr>
          <p:cNvPr id="5" name="Rectangle 4"/>
          <p:cNvSpPr/>
          <p:nvPr/>
        </p:nvSpPr>
        <p:spPr>
          <a:xfrm>
            <a:off x="5780314" y="2927944"/>
            <a:ext cx="3396343" cy="45719"/>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noFill/>
            </a:endParaRPr>
          </a:p>
        </p:txBody>
      </p:sp>
      <p:sp>
        <p:nvSpPr>
          <p:cNvPr id="6" name="TextBox 5"/>
          <p:cNvSpPr txBox="1"/>
          <p:nvPr/>
        </p:nvSpPr>
        <p:spPr>
          <a:xfrm>
            <a:off x="5267459" y="3509461"/>
            <a:ext cx="4056847" cy="1631216"/>
          </a:xfrm>
          <a:prstGeom prst="rect">
            <a:avLst/>
          </a:prstGeom>
          <a:noFill/>
        </p:spPr>
        <p:txBody>
          <a:bodyPr wrap="square" rtlCol="0">
            <a:spAutoFit/>
          </a:bodyPr>
          <a:lstStyle/>
          <a:p>
            <a:r>
              <a:rPr lang="en-SG" sz="2000" dirty="0" smtClean="0">
                <a:latin typeface="Futura Lt BT" panose="020B0402020204020303" pitchFamily="34" charset="0"/>
              </a:rPr>
              <a:t>He pioneered the </a:t>
            </a:r>
            <a:r>
              <a:rPr lang="en-SG" sz="2000" dirty="0">
                <a:latin typeface="Futura Lt BT" panose="020B0402020204020303" pitchFamily="34" charset="0"/>
              </a:rPr>
              <a:t>technique of direct carving, rather than working with intermediaries such as plaster or clay models.</a:t>
            </a:r>
          </a:p>
          <a:p>
            <a:endParaRPr lang="en-SG" sz="2000" dirty="0"/>
          </a:p>
        </p:txBody>
      </p:sp>
      <p:pic>
        <p:nvPicPr>
          <p:cNvPr id="2050" name="Picture 2" descr="Constantin Brancusi ‘Head’, c.1919–23&#10;© ADAGP, Paris and DACS, London 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37" y="1138104"/>
            <a:ext cx="4048262" cy="494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68437" y="6085980"/>
            <a:ext cx="3480440" cy="789960"/>
          </a:xfrm>
          <a:prstGeom prst="rect">
            <a:avLst/>
          </a:prstGeom>
        </p:spPr>
        <p:txBody>
          <a:bodyPr wrap="none">
            <a:spAutoFit/>
          </a:bodyPr>
          <a:lstStyle/>
          <a:p>
            <a:r>
              <a:rPr lang="en-GB" sz="1600" b="1" dirty="0" smtClean="0">
                <a:solidFill>
                  <a:srgbClr val="444444"/>
                </a:solidFill>
                <a:effectLst/>
                <a:latin typeface="Arial" panose="020B0604020202020204" pitchFamily="34" charset="0"/>
                <a:ea typeface="SimSun" panose="02010600030101010101" pitchFamily="2" charset="-122"/>
              </a:rPr>
              <a:t>Head c.1919–23,</a:t>
            </a:r>
            <a:r>
              <a:rPr lang="en-GB" sz="1600" dirty="0"/>
              <a:t> </a:t>
            </a:r>
            <a:r>
              <a:rPr lang="en-GB" sz="1600" dirty="0" err="1"/>
              <a:t>MediumOak</a:t>
            </a:r>
            <a:endParaRPr lang="en-SG" sz="1600" dirty="0"/>
          </a:p>
          <a:p>
            <a:r>
              <a:rPr lang="en-GB" sz="1600" dirty="0" err="1"/>
              <a:t>DimensionsObject</a:t>
            </a:r>
            <a:r>
              <a:rPr lang="en-GB" sz="1600" dirty="0"/>
              <a:t>: 292 x 205 x 210 mm</a:t>
            </a:r>
            <a:endParaRPr lang="en-SG" sz="1600" dirty="0"/>
          </a:p>
          <a:p>
            <a:pPr fontAlgn="ctr">
              <a:lnSpc>
                <a:spcPts val="1575"/>
              </a:lnSpc>
              <a:spcAft>
                <a:spcPts val="0"/>
              </a:spcAft>
            </a:pPr>
            <a:endParaRPr lang="en-SG"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09416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24133" y="5710833"/>
            <a:ext cx="5571067" cy="646331"/>
          </a:xfrm>
          <a:prstGeom prst="rect">
            <a:avLst/>
          </a:prstGeom>
        </p:spPr>
        <p:txBody>
          <a:bodyPr wrap="square">
            <a:spAutoFit/>
          </a:bodyPr>
          <a:lstStyle/>
          <a:p>
            <a:pPr algn="ctr"/>
            <a:r>
              <a:rPr lang="en-US" dirty="0" smtClean="0">
                <a:solidFill>
                  <a:srgbClr val="000000"/>
                </a:solidFill>
              </a:rPr>
              <a:t>The Gate of Kiss, 1938.</a:t>
            </a:r>
          </a:p>
          <a:p>
            <a:pPr algn="ctr"/>
            <a:r>
              <a:rPr lang="en-US" dirty="0" err="1" smtClean="0"/>
              <a:t>Banpotoc</a:t>
            </a:r>
            <a:r>
              <a:rPr lang="en-US" dirty="0" smtClean="0"/>
              <a:t> travertine </a:t>
            </a:r>
            <a:r>
              <a:rPr lang="en-US" dirty="0" smtClean="0">
                <a:solidFill>
                  <a:srgbClr val="000000"/>
                </a:solidFill>
              </a:rPr>
              <a:t>stone (limestone) monument.</a:t>
            </a:r>
          </a:p>
        </p:txBody>
      </p:sp>
      <p:pic>
        <p:nvPicPr>
          <p:cNvPr id="9" name="Picture 8" descr="Gate of Kiss.jpg"/>
          <p:cNvPicPr>
            <a:picLocks noChangeAspect="1"/>
          </p:cNvPicPr>
          <p:nvPr/>
        </p:nvPicPr>
        <p:blipFill>
          <a:blip r:embed="rId2"/>
          <a:srcRect l="12834" r="11175"/>
          <a:stretch>
            <a:fillRect/>
          </a:stretch>
        </p:blipFill>
        <p:spPr>
          <a:xfrm>
            <a:off x="6824133" y="298794"/>
            <a:ext cx="5228167" cy="3438189"/>
          </a:xfrm>
          <a:prstGeom prst="rect">
            <a:avLst/>
          </a:prstGeom>
        </p:spPr>
      </p:pic>
      <p:sp>
        <p:nvSpPr>
          <p:cNvPr id="7" name="Text Box 5"/>
          <p:cNvSpPr txBox="1">
            <a:spLocks noChangeArrowheads="1"/>
          </p:cNvSpPr>
          <p:nvPr/>
        </p:nvSpPr>
        <p:spPr bwMode="auto">
          <a:xfrm>
            <a:off x="241301" y="235663"/>
            <a:ext cx="6582832" cy="6101670"/>
          </a:xfrm>
          <a:prstGeom prst="rect">
            <a:avLst/>
          </a:prstGeom>
          <a:noFill/>
          <a:ln w="9525">
            <a:noFill/>
            <a:miter lim="800000"/>
            <a:headEnd/>
            <a:tailEnd/>
          </a:ln>
        </p:spPr>
        <p:txBody>
          <a:bodyPr wrap="square">
            <a:prstTxWarp prst="textNoShape">
              <a:avLst/>
            </a:prstTxWarp>
            <a:spAutoFit/>
          </a:bodyPr>
          <a:lstStyle/>
          <a:p>
            <a:r>
              <a:rPr lang="en-US" sz="2400" b="1" u="sng" dirty="0" smtClean="0">
                <a:solidFill>
                  <a:srgbClr val="000000"/>
                </a:solidFill>
                <a:latin typeface="Futura Lt BT" panose="020B0402020204020303" pitchFamily="34" charset="0"/>
              </a:rPr>
              <a:t>The Gate of Kiss</a:t>
            </a:r>
          </a:p>
          <a:p>
            <a:endParaRPr lang="en-US" sz="2400" b="1" u="sng" dirty="0" smtClean="0">
              <a:solidFill>
                <a:srgbClr val="000000"/>
              </a:solidFill>
              <a:latin typeface="Futura Lt BT" panose="020B0402020204020303" pitchFamily="34" charset="0"/>
            </a:endParaRPr>
          </a:p>
          <a:p>
            <a:pPr marL="177800" indent="-177800">
              <a:buFont typeface="Arial"/>
              <a:buChar char="•"/>
            </a:pPr>
            <a:r>
              <a:rPr lang="en-US" sz="2400" dirty="0" smtClean="0">
                <a:solidFill>
                  <a:srgbClr val="000000"/>
                </a:solidFill>
                <a:latin typeface="Futura Lt BT" panose="020B0402020204020303" pitchFamily="34" charset="0"/>
              </a:rPr>
              <a:t>Made </a:t>
            </a:r>
            <a:r>
              <a:rPr lang="en-US" sz="2400" dirty="0">
                <a:solidFill>
                  <a:srgbClr val="000000"/>
                </a:solidFill>
                <a:latin typeface="Futura Lt BT" panose="020B0402020204020303" pitchFamily="34" charset="0"/>
              </a:rPr>
              <a:t>of </a:t>
            </a:r>
            <a:r>
              <a:rPr lang="en-US" sz="2400" dirty="0" err="1">
                <a:solidFill>
                  <a:srgbClr val="000000"/>
                </a:solidFill>
                <a:latin typeface="Futura Lt BT" panose="020B0402020204020303" pitchFamily="34" charset="0"/>
              </a:rPr>
              <a:t>Banpotoc</a:t>
            </a:r>
            <a:r>
              <a:rPr lang="en-US" sz="2400" dirty="0">
                <a:solidFill>
                  <a:srgbClr val="000000"/>
                </a:solidFill>
                <a:latin typeface="Futura Lt BT" panose="020B0402020204020303" pitchFamily="34" charset="0"/>
              </a:rPr>
              <a:t> travertine stone, a type of limestone</a:t>
            </a:r>
            <a:r>
              <a:rPr lang="en-US" sz="2400" dirty="0" smtClean="0">
                <a:solidFill>
                  <a:srgbClr val="000000"/>
                </a:solidFill>
                <a:latin typeface="Futura Lt BT" panose="020B0402020204020303" pitchFamily="34" charset="0"/>
              </a:rPr>
              <a:t>.</a:t>
            </a:r>
          </a:p>
          <a:p>
            <a:pPr marL="177800" indent="-177800">
              <a:buFont typeface="Arial"/>
              <a:buChar char="•"/>
            </a:pPr>
            <a:endParaRPr lang="en-US" sz="1000" dirty="0" smtClean="0">
              <a:solidFill>
                <a:srgbClr val="000000"/>
              </a:solidFill>
              <a:latin typeface="Futura Lt BT" panose="020B0402020204020303" pitchFamily="34" charset="0"/>
            </a:endParaRPr>
          </a:p>
          <a:p>
            <a:pPr marL="177800" indent="-177800">
              <a:buFont typeface="Arial"/>
              <a:buChar char="•"/>
            </a:pPr>
            <a:r>
              <a:rPr lang="en-US" sz="2400" dirty="0" smtClean="0">
                <a:solidFill>
                  <a:srgbClr val="000000"/>
                </a:solidFill>
                <a:latin typeface="Futura Lt BT" panose="020B0402020204020303" pitchFamily="34" charset="0"/>
              </a:rPr>
              <a:t>The posts and lintel are of soft</a:t>
            </a:r>
            <a:r>
              <a:rPr lang="en-US" sz="2400" dirty="0">
                <a:solidFill>
                  <a:srgbClr val="000000"/>
                </a:solidFill>
                <a:latin typeface="Futura Lt BT" panose="020B0402020204020303" pitchFamily="34" charset="0"/>
              </a:rPr>
              <a:t>, warm ivory tone. </a:t>
            </a:r>
            <a:endParaRPr lang="en-US" sz="2400" dirty="0" smtClean="0">
              <a:solidFill>
                <a:srgbClr val="000000"/>
              </a:solidFill>
              <a:latin typeface="Futura Lt BT" panose="020B0402020204020303" pitchFamily="34" charset="0"/>
            </a:endParaRPr>
          </a:p>
          <a:p>
            <a:pPr marL="177800" indent="-177800">
              <a:buFont typeface="Arial"/>
              <a:buChar char="•"/>
            </a:pPr>
            <a:r>
              <a:rPr lang="en-US" sz="2400" dirty="0" smtClean="0">
                <a:latin typeface="Futura Lt BT" panose="020B0402020204020303" pitchFamily="34" charset="0"/>
              </a:rPr>
              <a:t>Dimensions: 5,13 m high, 5,45 m long and the posts have 1,69 m width. </a:t>
            </a:r>
          </a:p>
          <a:p>
            <a:pPr marL="177800" indent="-177800">
              <a:buFont typeface="Arial"/>
              <a:buChar char="•"/>
            </a:pPr>
            <a:endParaRPr lang="en-US" sz="1000" dirty="0" smtClean="0">
              <a:latin typeface="Futura Lt BT" panose="020B0402020204020303" pitchFamily="34" charset="0"/>
            </a:endParaRPr>
          </a:p>
          <a:p>
            <a:pPr marL="177800" indent="-177800">
              <a:buFont typeface="Arial"/>
              <a:buChar char="•"/>
            </a:pPr>
            <a:r>
              <a:rPr lang="en-US" sz="2400" dirty="0" smtClean="0">
                <a:solidFill>
                  <a:srgbClr val="000000"/>
                </a:solidFill>
                <a:latin typeface="Futura Lt BT" panose="020B0402020204020303" pitchFamily="34" charset="0"/>
              </a:rPr>
              <a:t>The same motif, abstract to the point of a hieroglyph, reappears in still more stylized form on the upper part of all 4 sides of each of the supporting pillars.</a:t>
            </a:r>
          </a:p>
          <a:p>
            <a:pPr marL="177800" indent="-177800">
              <a:buFont typeface="Arial"/>
              <a:buChar char="•"/>
            </a:pPr>
            <a:endParaRPr lang="en-US" sz="1050" dirty="0">
              <a:solidFill>
                <a:srgbClr val="000000"/>
              </a:solidFill>
              <a:latin typeface="Futura Lt BT" panose="020B0402020204020303" pitchFamily="34" charset="0"/>
            </a:endParaRPr>
          </a:p>
          <a:p>
            <a:pPr marL="177800" indent="-177800">
              <a:buFont typeface="Arial"/>
              <a:buChar char="•"/>
            </a:pPr>
            <a:r>
              <a:rPr lang="en-SG" sz="2400" dirty="0" smtClean="0">
                <a:latin typeface="Futura Lt BT" panose="020B0402020204020303" pitchFamily="34" charset="0"/>
              </a:rPr>
              <a:t>Brancusi was inspired by Romanian traditions. The Romanians gates are incised with protective devices as each gateway marks a passage from an impure place to a better place.</a:t>
            </a:r>
            <a:endParaRPr lang="en-US" sz="2400" dirty="0" smtClean="0">
              <a:solidFill>
                <a:srgbClr val="000000"/>
              </a:solidFill>
              <a:latin typeface="Futura Lt BT" panose="020B0402020204020303" pitchFamily="34" charset="0"/>
            </a:endParaRPr>
          </a:p>
        </p:txBody>
      </p:sp>
      <p:pic>
        <p:nvPicPr>
          <p:cNvPr id="13" name="Picture 12" descr="kissing-gate.jpg"/>
          <p:cNvPicPr>
            <a:picLocks noChangeAspect="1"/>
          </p:cNvPicPr>
          <p:nvPr/>
        </p:nvPicPr>
        <p:blipFill>
          <a:blip r:embed="rId3"/>
          <a:stretch>
            <a:fillRect/>
          </a:stretch>
        </p:blipFill>
        <p:spPr>
          <a:xfrm>
            <a:off x="6824133" y="3828365"/>
            <a:ext cx="5228167" cy="2205633"/>
          </a:xfrm>
          <a:prstGeom prst="rect">
            <a:avLst/>
          </a:prstGeom>
        </p:spPr>
      </p:pic>
    </p:spTree>
    <p:extLst>
      <p:ext uri="{BB962C8B-B14F-4D97-AF65-F5344CB8AC3E}">
        <p14:creationId xmlns:p14="http://schemas.microsoft.com/office/powerpoint/2010/main" val="294822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47367" y="6045577"/>
            <a:ext cx="5588000" cy="646331"/>
          </a:xfrm>
          <a:prstGeom prst="rect">
            <a:avLst/>
          </a:prstGeom>
        </p:spPr>
        <p:txBody>
          <a:bodyPr wrap="square">
            <a:spAutoFit/>
          </a:bodyPr>
          <a:lstStyle/>
          <a:p>
            <a:pPr algn="ctr"/>
            <a:r>
              <a:rPr lang="en-US" dirty="0" smtClean="0">
                <a:solidFill>
                  <a:srgbClr val="000000"/>
                </a:solidFill>
              </a:rPr>
              <a:t>The Gate of Kiss, 1938.</a:t>
            </a:r>
          </a:p>
          <a:p>
            <a:pPr algn="ctr"/>
            <a:r>
              <a:rPr lang="en-US" dirty="0" smtClean="0"/>
              <a:t>Lime</a:t>
            </a:r>
            <a:r>
              <a:rPr lang="en-US" dirty="0" smtClean="0">
                <a:solidFill>
                  <a:srgbClr val="000000"/>
                </a:solidFill>
              </a:rPr>
              <a:t>stone monument.</a:t>
            </a:r>
          </a:p>
        </p:txBody>
      </p:sp>
      <p:pic>
        <p:nvPicPr>
          <p:cNvPr id="9" name="Picture 8" descr="Gate of Kiss.jpg"/>
          <p:cNvPicPr>
            <a:picLocks noChangeAspect="1"/>
          </p:cNvPicPr>
          <p:nvPr/>
        </p:nvPicPr>
        <p:blipFill>
          <a:blip r:embed="rId2"/>
          <a:srcRect l="12834" r="11175"/>
          <a:stretch>
            <a:fillRect/>
          </a:stretch>
        </p:blipFill>
        <p:spPr>
          <a:xfrm>
            <a:off x="6604000" y="228600"/>
            <a:ext cx="5228167" cy="3438189"/>
          </a:xfrm>
          <a:prstGeom prst="rect">
            <a:avLst/>
          </a:prstGeom>
        </p:spPr>
      </p:pic>
      <p:sp>
        <p:nvSpPr>
          <p:cNvPr id="7" name="Text Box 5"/>
          <p:cNvSpPr txBox="1">
            <a:spLocks noChangeArrowheads="1"/>
          </p:cNvSpPr>
          <p:nvPr/>
        </p:nvSpPr>
        <p:spPr bwMode="auto">
          <a:xfrm>
            <a:off x="303368" y="228600"/>
            <a:ext cx="6197600" cy="6370975"/>
          </a:xfrm>
          <a:prstGeom prst="rect">
            <a:avLst/>
          </a:prstGeom>
          <a:noFill/>
          <a:ln w="9525">
            <a:noFill/>
            <a:miter lim="800000"/>
            <a:headEnd/>
            <a:tailEnd/>
          </a:ln>
        </p:spPr>
        <p:txBody>
          <a:bodyPr>
            <a:prstTxWarp prst="textNoShape">
              <a:avLst/>
            </a:prstTxWarp>
            <a:spAutoFit/>
          </a:bodyPr>
          <a:lstStyle/>
          <a:p>
            <a:r>
              <a:rPr lang="en-US" sz="2400" u="sng" dirty="0" smtClean="0">
                <a:solidFill>
                  <a:srgbClr val="000000"/>
                </a:solidFill>
                <a:latin typeface="Futura Lt BT" panose="020B0402020204020303" pitchFamily="34" charset="0"/>
              </a:rPr>
              <a:t>The Gate of Kiss (Meaning)</a:t>
            </a:r>
          </a:p>
          <a:p>
            <a:pPr marL="177800" indent="-177800">
              <a:buFont typeface="Arial"/>
              <a:buChar char="•"/>
            </a:pPr>
            <a:endParaRPr lang="en-US" sz="2200" dirty="0" smtClean="0">
              <a:latin typeface="Futura Lt BT" panose="020B0402020204020303" pitchFamily="34" charset="0"/>
            </a:endParaRPr>
          </a:p>
          <a:p>
            <a:pPr marL="177800" indent="-177800">
              <a:buFont typeface="Arial"/>
              <a:buChar char="•"/>
            </a:pPr>
            <a:r>
              <a:rPr lang="en-US" sz="2200" dirty="0" smtClean="0">
                <a:latin typeface="Futura Lt BT" panose="020B0402020204020303" pitchFamily="34" charset="0"/>
              </a:rPr>
              <a:t>The </a:t>
            </a:r>
            <a:r>
              <a:rPr lang="en-US" sz="2200" dirty="0">
                <a:latin typeface="Futura Lt BT" panose="020B0402020204020303" pitchFamily="34" charset="0"/>
              </a:rPr>
              <a:t>Gate of the Kiss makes the transition to another life,  symbolizing the triumph of life over death. </a:t>
            </a:r>
          </a:p>
          <a:p>
            <a:pPr marL="177800" indent="-177800">
              <a:buFont typeface="Arial"/>
              <a:buChar char="•"/>
            </a:pPr>
            <a:endParaRPr lang="en-US" sz="1000" dirty="0">
              <a:latin typeface="Futura Lt BT" panose="020B0402020204020303" pitchFamily="34" charset="0"/>
            </a:endParaRPr>
          </a:p>
          <a:p>
            <a:pPr marL="177800" indent="-177800">
              <a:buFont typeface="Arial"/>
              <a:buChar char="•"/>
            </a:pPr>
            <a:r>
              <a:rPr lang="en-US" sz="2200" dirty="0">
                <a:latin typeface="Futura Lt BT" panose="020B0402020204020303" pitchFamily="34" charset="0"/>
              </a:rPr>
              <a:t>The second meaning of the  gate</a:t>
            </a:r>
            <a:r>
              <a:rPr lang="en-US" sz="2200" dirty="0" smtClean="0">
                <a:latin typeface="Futura Lt BT" panose="020B0402020204020303" pitchFamily="34" charset="0"/>
              </a:rPr>
              <a:t>: </a:t>
            </a:r>
            <a:r>
              <a:rPr lang="en-US" sz="2200" dirty="0">
                <a:latin typeface="Futura Lt BT" panose="020B0402020204020303" pitchFamily="34" charset="0"/>
              </a:rPr>
              <a:t>the kiss means union of the eight columns /regions that was attached to the mother country, Romania. </a:t>
            </a:r>
            <a:endParaRPr lang="en-US" sz="2200" dirty="0" smtClean="0">
              <a:latin typeface="Futura Lt BT" panose="020B0402020204020303" pitchFamily="34" charset="0"/>
            </a:endParaRPr>
          </a:p>
          <a:p>
            <a:pPr marL="177800" indent="-177800">
              <a:buFont typeface="Arial"/>
              <a:buChar char="•"/>
            </a:pPr>
            <a:endParaRPr lang="en-US" sz="1000" dirty="0">
              <a:solidFill>
                <a:srgbClr val="000000"/>
              </a:solidFill>
              <a:latin typeface="Futura Lt BT" panose="020B0402020204020303" pitchFamily="34" charset="0"/>
            </a:endParaRPr>
          </a:p>
          <a:p>
            <a:pPr marL="177800" indent="-177800">
              <a:buFont typeface="Arial"/>
              <a:buChar char="•"/>
            </a:pPr>
            <a:r>
              <a:rPr lang="en-US" sz="2200" dirty="0" smtClean="0">
                <a:solidFill>
                  <a:srgbClr val="000000"/>
                </a:solidFill>
                <a:latin typeface="Futura Lt BT" panose="020B0402020204020303" pitchFamily="34" charset="0"/>
              </a:rPr>
              <a:t>The Kiss symbol incised and carved onto the Gate act as a symbol of </a:t>
            </a:r>
            <a:r>
              <a:rPr lang="en-US" sz="2200" dirty="0">
                <a:solidFill>
                  <a:srgbClr val="000000"/>
                </a:solidFill>
                <a:latin typeface="Futura Lt BT" panose="020B0402020204020303" pitchFamily="34" charset="0"/>
              </a:rPr>
              <a:t>the fusion of </a:t>
            </a:r>
            <a:r>
              <a:rPr lang="en-US" sz="2200" dirty="0" smtClean="0">
                <a:solidFill>
                  <a:srgbClr val="000000"/>
                </a:solidFill>
                <a:latin typeface="Futura Lt BT" panose="020B0402020204020303" pitchFamily="34" charset="0"/>
              </a:rPr>
              <a:t>opposites, a union that transcends sexuality. This fusion and transcendence are expressed </a:t>
            </a:r>
            <a:r>
              <a:rPr lang="en-US" sz="2200" dirty="0">
                <a:solidFill>
                  <a:srgbClr val="000000"/>
                </a:solidFill>
                <a:latin typeface="Futura Lt BT" panose="020B0402020204020303" pitchFamily="34" charset="0"/>
              </a:rPr>
              <a:t>with male and female as equal halves of the </a:t>
            </a:r>
            <a:r>
              <a:rPr lang="en-US" sz="2200" dirty="0" smtClean="0">
                <a:solidFill>
                  <a:srgbClr val="000000"/>
                </a:solidFill>
                <a:latin typeface="Futura Lt BT" panose="020B0402020204020303" pitchFamily="34" charset="0"/>
              </a:rPr>
              <a:t>whole</a:t>
            </a:r>
          </a:p>
          <a:p>
            <a:pPr marL="177800" indent="-177800">
              <a:buFont typeface="Arial"/>
              <a:buChar char="•"/>
            </a:pPr>
            <a:endParaRPr lang="en-US" sz="1000" dirty="0">
              <a:solidFill>
                <a:srgbClr val="000000"/>
              </a:solidFill>
              <a:latin typeface="Futura Lt BT" panose="020B0402020204020303" pitchFamily="34" charset="0"/>
            </a:endParaRPr>
          </a:p>
          <a:p>
            <a:pPr marL="177800" indent="-177800">
              <a:buFont typeface="Arial"/>
              <a:buChar char="•"/>
            </a:pPr>
            <a:r>
              <a:rPr lang="en-US" sz="2200" dirty="0" smtClean="0">
                <a:solidFill>
                  <a:srgbClr val="000000"/>
                </a:solidFill>
                <a:latin typeface="Futura Lt BT" panose="020B0402020204020303" pitchFamily="34" charset="0"/>
              </a:rPr>
              <a:t>The Gate of Kiss is done in response to </a:t>
            </a:r>
            <a:r>
              <a:rPr lang="en-US" sz="2200" dirty="0">
                <a:solidFill>
                  <a:srgbClr val="000000"/>
                </a:solidFill>
                <a:latin typeface="Futura Lt BT" panose="020B0402020204020303" pitchFamily="34" charset="0"/>
              </a:rPr>
              <a:t>Rodin’s </a:t>
            </a:r>
            <a:r>
              <a:rPr lang="en-US" sz="2200" i="1" dirty="0">
                <a:solidFill>
                  <a:srgbClr val="000000"/>
                </a:solidFill>
                <a:latin typeface="Futura Lt BT" panose="020B0402020204020303" pitchFamily="34" charset="0"/>
              </a:rPr>
              <a:t>Gates of Hell</a:t>
            </a:r>
            <a:r>
              <a:rPr lang="en-US" sz="2200" i="1" dirty="0" smtClean="0">
                <a:solidFill>
                  <a:srgbClr val="000000"/>
                </a:solidFill>
                <a:latin typeface="Futura Lt BT" panose="020B0402020204020303" pitchFamily="34" charset="0"/>
              </a:rPr>
              <a:t>.</a:t>
            </a:r>
            <a:r>
              <a:rPr lang="en-GB" sz="2400" dirty="0"/>
              <a:t> </a:t>
            </a:r>
            <a:r>
              <a:rPr lang="en-GB" sz="2400" dirty="0" smtClean="0">
                <a:latin typeface="Futura Lt BT" panose="020B0402020204020303" pitchFamily="34" charset="0"/>
              </a:rPr>
              <a:t>At </a:t>
            </a:r>
            <a:r>
              <a:rPr lang="en-GB" sz="2400" dirty="0">
                <a:latin typeface="Futura Lt BT" panose="020B0402020204020303" pitchFamily="34" charset="0"/>
              </a:rPr>
              <a:t>the same time, the egg-like circle formed by the pair of eyes suggests the cycle of procreation. </a:t>
            </a:r>
            <a:endParaRPr lang="en-US" sz="2200" i="1" dirty="0" smtClean="0">
              <a:solidFill>
                <a:srgbClr val="000000"/>
              </a:solidFill>
              <a:latin typeface="Futura Lt BT" panose="020B0402020204020303" pitchFamily="34" charset="0"/>
            </a:endParaRPr>
          </a:p>
        </p:txBody>
      </p:sp>
      <p:pic>
        <p:nvPicPr>
          <p:cNvPr id="8" name="Picture 7" descr="brancusi-art-in-targu-jiu-2.jpg"/>
          <p:cNvPicPr>
            <a:picLocks noChangeAspect="1"/>
          </p:cNvPicPr>
          <p:nvPr/>
        </p:nvPicPr>
        <p:blipFill>
          <a:blip r:embed="rId3"/>
          <a:srcRect l="59352" t="6744" r="11381" b="54476"/>
          <a:stretch>
            <a:fillRect/>
          </a:stretch>
        </p:blipFill>
        <p:spPr>
          <a:xfrm>
            <a:off x="8784167" y="3839943"/>
            <a:ext cx="3048000" cy="2271797"/>
          </a:xfrm>
          <a:prstGeom prst="rect">
            <a:avLst/>
          </a:prstGeom>
        </p:spPr>
      </p:pic>
      <p:pic>
        <p:nvPicPr>
          <p:cNvPr id="10" name="Picture 9" descr="The Kiss 1909.jpg"/>
          <p:cNvPicPr>
            <a:picLocks noChangeAspect="1"/>
          </p:cNvPicPr>
          <p:nvPr/>
        </p:nvPicPr>
        <p:blipFill>
          <a:blip r:embed="rId4"/>
          <a:stretch>
            <a:fillRect/>
          </a:stretch>
        </p:blipFill>
        <p:spPr>
          <a:xfrm>
            <a:off x="6604000" y="3839944"/>
            <a:ext cx="1987121" cy="2271797"/>
          </a:xfrm>
          <a:prstGeom prst="rect">
            <a:avLst/>
          </a:prstGeom>
        </p:spPr>
      </p:pic>
      <p:sp>
        <p:nvSpPr>
          <p:cNvPr id="11" name="Rectangle 10"/>
          <p:cNvSpPr/>
          <p:nvPr/>
        </p:nvSpPr>
        <p:spPr>
          <a:xfrm>
            <a:off x="9088967" y="4297143"/>
            <a:ext cx="711200" cy="1371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056967" y="3916143"/>
            <a:ext cx="1117600" cy="20574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8174567" y="3916143"/>
            <a:ext cx="914400" cy="381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8174567" y="5668743"/>
            <a:ext cx="914400"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040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0" y="1600201"/>
            <a:ext cx="5080000" cy="4525963"/>
          </a:xfrm>
        </p:spPr>
        <p:txBody>
          <a:bodyPr/>
          <a:lstStyle/>
          <a:p>
            <a:pPr marL="0" indent="0">
              <a:buNone/>
            </a:pPr>
            <a:r>
              <a:rPr lang="en-US" dirty="0" smtClean="0"/>
              <a:t>Rodin, Gate of Hell, </a:t>
            </a:r>
          </a:p>
          <a:p>
            <a:pPr marL="0" indent="0">
              <a:buNone/>
            </a:pPr>
            <a:r>
              <a:rPr lang="en-US" dirty="0" smtClean="0"/>
              <a:t>1880-1917.</a:t>
            </a:r>
          </a:p>
          <a:p>
            <a:pPr marL="0" indent="0">
              <a:buNone/>
            </a:pPr>
            <a:r>
              <a:rPr lang="en-US" dirty="0" smtClean="0"/>
              <a:t>Bronze, 6 </a:t>
            </a:r>
            <a:r>
              <a:rPr lang="en-US" dirty="0" err="1" smtClean="0"/>
              <a:t>x</a:t>
            </a:r>
            <a:r>
              <a:rPr lang="en-US" dirty="0" smtClean="0"/>
              <a:t> 4 </a:t>
            </a:r>
            <a:r>
              <a:rPr lang="en-US" dirty="0" err="1" smtClean="0"/>
              <a:t>x</a:t>
            </a:r>
            <a:r>
              <a:rPr lang="en-US" dirty="0" smtClean="0"/>
              <a:t> 1 </a:t>
            </a:r>
            <a:r>
              <a:rPr lang="en-US" dirty="0" err="1" smtClean="0"/>
              <a:t>m</a:t>
            </a:r>
            <a:endParaRPr lang="en-US" dirty="0" smtClean="0"/>
          </a:p>
        </p:txBody>
      </p:sp>
      <p:pic>
        <p:nvPicPr>
          <p:cNvPr id="4" name="Picture 3" descr="Zürich_-_Kunsthaus_-_Rodin's_Höllentor_IMG_7384_ShiftN.jpg"/>
          <p:cNvPicPr>
            <a:picLocks noChangeAspect="1"/>
          </p:cNvPicPr>
          <p:nvPr/>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523585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cusi-art-in-targu-jiu-1.jpg"/>
          <p:cNvPicPr>
            <a:picLocks noChangeAspect="1"/>
          </p:cNvPicPr>
          <p:nvPr/>
        </p:nvPicPr>
        <p:blipFill>
          <a:blip r:embed="rId2"/>
          <a:stretch>
            <a:fillRect/>
          </a:stretch>
        </p:blipFill>
        <p:spPr>
          <a:xfrm>
            <a:off x="1" y="990600"/>
            <a:ext cx="4519319" cy="4519318"/>
          </a:xfrm>
          <a:prstGeom prst="rect">
            <a:avLst/>
          </a:prstGeom>
        </p:spPr>
      </p:pic>
      <p:pic>
        <p:nvPicPr>
          <p:cNvPr id="5" name="Picture 4" descr="brancusi-art-in-targu-jiu-2.jpg"/>
          <p:cNvPicPr>
            <a:picLocks noChangeAspect="1"/>
          </p:cNvPicPr>
          <p:nvPr/>
        </p:nvPicPr>
        <p:blipFill>
          <a:blip r:embed="rId3"/>
          <a:stretch>
            <a:fillRect/>
          </a:stretch>
        </p:blipFill>
        <p:spPr>
          <a:xfrm>
            <a:off x="4157657" y="990600"/>
            <a:ext cx="8034344" cy="4519318"/>
          </a:xfrm>
          <a:prstGeom prst="rect">
            <a:avLst/>
          </a:prstGeom>
        </p:spPr>
      </p:pic>
      <p:sp>
        <p:nvSpPr>
          <p:cNvPr id="6" name="Rectangle 5"/>
          <p:cNvSpPr/>
          <p:nvPr/>
        </p:nvSpPr>
        <p:spPr>
          <a:xfrm>
            <a:off x="8128000" y="5509919"/>
            <a:ext cx="4064000" cy="246221"/>
          </a:xfrm>
          <a:prstGeom prst="rect">
            <a:avLst/>
          </a:prstGeom>
        </p:spPr>
        <p:txBody>
          <a:bodyPr wrap="square">
            <a:spAutoFit/>
          </a:bodyPr>
          <a:lstStyle/>
          <a:p>
            <a:r>
              <a:rPr lang="en-US" sz="1000" dirty="0" err="1" smtClean="0"/>
              <a:t>http://littleaesthete.com/brancusi-art-in-targu-jiu</a:t>
            </a:r>
            <a:r>
              <a:rPr lang="en-US" sz="1000" dirty="0" smtClean="0"/>
              <a:t>/</a:t>
            </a:r>
            <a:endParaRPr lang="en-US" sz="1000" dirty="0"/>
          </a:p>
        </p:txBody>
      </p:sp>
    </p:spTree>
    <p:extLst>
      <p:ext uri="{BB962C8B-B14F-4D97-AF65-F5344CB8AC3E}">
        <p14:creationId xmlns:p14="http://schemas.microsoft.com/office/powerpoint/2010/main" val="3368398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dless Column v2.jpg"/>
          <p:cNvPicPr>
            <a:picLocks noChangeAspect="1"/>
          </p:cNvPicPr>
          <p:nvPr/>
        </p:nvPicPr>
        <p:blipFill>
          <a:blip r:embed="rId2"/>
          <a:srcRect l="9421" r="32137"/>
          <a:stretch>
            <a:fillRect/>
          </a:stretch>
        </p:blipFill>
        <p:spPr>
          <a:xfrm>
            <a:off x="2537137" y="0"/>
            <a:ext cx="3120868" cy="6858000"/>
          </a:xfrm>
          <a:prstGeom prst="rect">
            <a:avLst/>
          </a:prstGeom>
        </p:spPr>
      </p:pic>
      <p:sp>
        <p:nvSpPr>
          <p:cNvPr id="3" name="Rectangle 2"/>
          <p:cNvSpPr/>
          <p:nvPr/>
        </p:nvSpPr>
        <p:spPr>
          <a:xfrm>
            <a:off x="6363559" y="3105834"/>
            <a:ext cx="3275256" cy="646331"/>
          </a:xfrm>
          <a:prstGeom prst="rect">
            <a:avLst/>
          </a:prstGeom>
        </p:spPr>
        <p:txBody>
          <a:bodyPr wrap="none">
            <a:spAutoFit/>
          </a:bodyPr>
          <a:lstStyle/>
          <a:p>
            <a:r>
              <a:rPr lang="en-US" sz="3600" dirty="0">
                <a:solidFill>
                  <a:srgbClr val="000000"/>
                </a:solidFill>
                <a:latin typeface="Futura Lt BT" panose="020B0402020204020303" pitchFamily="34" charset="0"/>
              </a:rPr>
              <a:t>Endless Column</a:t>
            </a:r>
          </a:p>
        </p:txBody>
      </p:sp>
    </p:spTree>
    <p:extLst>
      <p:ext uri="{BB962C8B-B14F-4D97-AF65-F5344CB8AC3E}">
        <p14:creationId xmlns:p14="http://schemas.microsoft.com/office/powerpoint/2010/main" val="18368513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5500" y="797510"/>
            <a:ext cx="6822585" cy="5262979"/>
          </a:xfrm>
          <a:prstGeom prst="rect">
            <a:avLst/>
          </a:prstGeom>
        </p:spPr>
        <p:txBody>
          <a:bodyPr wrap="square">
            <a:spAutoFit/>
          </a:bodyPr>
          <a:lstStyle/>
          <a:p>
            <a:r>
              <a:rPr lang="en-US" sz="2400" b="1" u="sng" dirty="0" smtClean="0">
                <a:solidFill>
                  <a:srgbClr val="000000"/>
                </a:solidFill>
                <a:latin typeface="Futura Lt BT" panose="020B0402020204020303" pitchFamily="34" charset="0"/>
              </a:rPr>
              <a:t>Endless Column</a:t>
            </a:r>
          </a:p>
          <a:p>
            <a:r>
              <a:rPr lang="en-US" sz="2400" dirty="0" smtClean="0">
                <a:solidFill>
                  <a:srgbClr val="000000"/>
                </a:solidFill>
                <a:latin typeface="Futura Lt BT" panose="020B0402020204020303" pitchFamily="34" charset="0"/>
              </a:rPr>
              <a:t>Description: </a:t>
            </a:r>
          </a:p>
          <a:p>
            <a:pPr marL="177800" indent="-177800">
              <a:buFont typeface="Arial"/>
              <a:buChar char="•"/>
            </a:pPr>
            <a:r>
              <a:rPr lang="en-US" sz="2400" dirty="0" smtClean="0">
                <a:solidFill>
                  <a:srgbClr val="000000"/>
                </a:solidFill>
                <a:latin typeface="Futura Lt BT" panose="020B0402020204020303" pitchFamily="34" charset="0"/>
              </a:rPr>
              <a:t>About 30-m high</a:t>
            </a:r>
          </a:p>
          <a:p>
            <a:pPr marL="177800" indent="-177800">
              <a:buFont typeface="Arial"/>
              <a:buChar char="•"/>
            </a:pPr>
            <a:r>
              <a:rPr lang="en-US" sz="2400" dirty="0" smtClean="0">
                <a:solidFill>
                  <a:srgbClr val="000000"/>
                </a:solidFill>
                <a:latin typeface="Futura Lt BT" panose="020B0402020204020303" pitchFamily="34" charset="0"/>
              </a:rPr>
              <a:t>15 full square-cross-sectioned rhomboidal zinc and brass coated cast-iron modules + 2 half modules (Altogether 17)</a:t>
            </a:r>
          </a:p>
          <a:p>
            <a:pPr marL="177800" indent="-177800">
              <a:buFont typeface="Arial"/>
              <a:buChar char="•"/>
            </a:pPr>
            <a:r>
              <a:rPr lang="en-US" sz="2400" dirty="0" smtClean="0">
                <a:solidFill>
                  <a:srgbClr val="000000"/>
                </a:solidFill>
                <a:latin typeface="Futura Lt BT" panose="020B0402020204020303" pitchFamily="34" charset="0"/>
              </a:rPr>
              <a:t>Each module has 45 cm-sided squares at its widest, 1.8m high (height of a person) and about 860 kg in weight</a:t>
            </a:r>
          </a:p>
          <a:p>
            <a:pPr marL="342900" indent="-342900">
              <a:buFont typeface="Arial" panose="020B0604020202020204" pitchFamily="34" charset="0"/>
              <a:buChar char="•"/>
            </a:pPr>
            <a:r>
              <a:rPr lang="en-SG" sz="2400" dirty="0">
                <a:latin typeface="Futura Lt BT" panose="020B0402020204020303" pitchFamily="34" charset="0"/>
              </a:rPr>
              <a:t>The incomplete top </a:t>
            </a:r>
            <a:r>
              <a:rPr lang="en-SG" sz="2400" dirty="0" smtClean="0">
                <a:latin typeface="Futura Lt BT" panose="020B0402020204020303" pitchFamily="34" charset="0"/>
              </a:rPr>
              <a:t>and bottom unit </a:t>
            </a:r>
            <a:r>
              <a:rPr lang="en-SG" sz="2400" dirty="0">
                <a:latin typeface="Futura Lt BT" panose="020B0402020204020303" pitchFamily="34" charset="0"/>
              </a:rPr>
              <a:t>is thought to be the element that expresses the concept of the </a:t>
            </a:r>
            <a:r>
              <a:rPr lang="en-SG" sz="2400" dirty="0" smtClean="0">
                <a:latin typeface="Futura Lt BT" panose="020B0402020204020303" pitchFamily="34" charset="0"/>
              </a:rPr>
              <a:t>infinite.</a:t>
            </a:r>
            <a:endParaRPr lang="en-SG" sz="2400" dirty="0">
              <a:latin typeface="Futura Lt BT" panose="020B0402020204020303" pitchFamily="34" charset="0"/>
            </a:endParaRPr>
          </a:p>
          <a:p>
            <a:pPr marL="177800" indent="-177800">
              <a:buFont typeface="Arial"/>
              <a:buChar char="•"/>
            </a:pPr>
            <a:r>
              <a:rPr lang="en-SG" sz="2400" dirty="0" smtClean="0">
                <a:latin typeface="Futura Lt BT" panose="020B0402020204020303" pitchFamily="34" charset="0"/>
              </a:rPr>
              <a:t>At </a:t>
            </a:r>
            <a:r>
              <a:rPr lang="en-SG" sz="2400" dirty="0">
                <a:latin typeface="Futura Lt BT" panose="020B0402020204020303" pitchFamily="34" charset="0"/>
              </a:rPr>
              <a:t>the base it is fixed into an impressing circular pedestal covered with </a:t>
            </a:r>
            <a:r>
              <a:rPr lang="en-SG" sz="2400" dirty="0" smtClean="0">
                <a:latin typeface="Futura Lt BT" panose="020B0402020204020303" pitchFamily="34" charset="0"/>
              </a:rPr>
              <a:t>ground</a:t>
            </a:r>
            <a:r>
              <a:rPr lang="en-SG" sz="2400" dirty="0">
                <a:latin typeface="Futura Lt BT" panose="020B0402020204020303" pitchFamily="34" charset="0"/>
              </a:rPr>
              <a:t>.</a:t>
            </a:r>
            <a:endParaRPr lang="en-US" sz="2400" dirty="0" smtClean="0">
              <a:solidFill>
                <a:srgbClr val="000000"/>
              </a:solidFill>
              <a:latin typeface="Futura Lt BT" panose="020B0402020204020303" pitchFamily="34" charset="0"/>
            </a:endParaRPr>
          </a:p>
        </p:txBody>
      </p:sp>
      <p:pic>
        <p:nvPicPr>
          <p:cNvPr id="4" name="Picture 3" descr="Endless Column v2.jpg"/>
          <p:cNvPicPr>
            <a:picLocks noChangeAspect="1"/>
          </p:cNvPicPr>
          <p:nvPr/>
        </p:nvPicPr>
        <p:blipFill>
          <a:blip r:embed="rId2"/>
          <a:srcRect l="9421" r="32137"/>
          <a:stretch>
            <a:fillRect/>
          </a:stretch>
        </p:blipFill>
        <p:spPr>
          <a:xfrm>
            <a:off x="9898623" y="0"/>
            <a:ext cx="2293377" cy="6858000"/>
          </a:xfrm>
          <a:prstGeom prst="rect">
            <a:avLst/>
          </a:prstGeom>
        </p:spPr>
      </p:pic>
    </p:spTree>
    <p:extLst>
      <p:ext uri="{BB962C8B-B14F-4D97-AF65-F5344CB8AC3E}">
        <p14:creationId xmlns:p14="http://schemas.microsoft.com/office/powerpoint/2010/main" val="346770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58862" y="473298"/>
            <a:ext cx="7607121" cy="4524315"/>
          </a:xfrm>
          <a:prstGeom prst="rect">
            <a:avLst/>
          </a:prstGeom>
        </p:spPr>
        <p:txBody>
          <a:bodyPr wrap="square">
            <a:spAutoFit/>
          </a:bodyPr>
          <a:lstStyle/>
          <a:p>
            <a:r>
              <a:rPr lang="en-US" sz="2400" b="1" u="sng" dirty="0" smtClean="0">
                <a:solidFill>
                  <a:srgbClr val="000000"/>
                </a:solidFill>
                <a:latin typeface="Futura Lt BT" panose="020B0402020204020303" pitchFamily="34" charset="0"/>
              </a:rPr>
              <a:t>Endless Column</a:t>
            </a:r>
            <a:endParaRPr lang="en-US" sz="2400" dirty="0" smtClean="0">
              <a:solidFill>
                <a:srgbClr val="000000"/>
              </a:solidFill>
              <a:latin typeface="Futura Lt BT" panose="020B0402020204020303" pitchFamily="34" charset="0"/>
            </a:endParaRPr>
          </a:p>
          <a:p>
            <a:endParaRPr lang="en-US" sz="2400" dirty="0">
              <a:solidFill>
                <a:srgbClr val="000000"/>
              </a:solidFill>
              <a:latin typeface="Futura Lt BT" panose="020B0402020204020303" pitchFamily="34" charset="0"/>
            </a:endParaRPr>
          </a:p>
          <a:p>
            <a:r>
              <a:rPr lang="en-GB" sz="2400" dirty="0">
                <a:latin typeface="Futura Lt BT" panose="020B0402020204020303" pitchFamily="34" charset="0"/>
              </a:rPr>
              <a:t>In the </a:t>
            </a:r>
            <a:r>
              <a:rPr lang="en-GB" sz="2400" dirty="0" err="1">
                <a:latin typeface="Futura Lt BT" panose="020B0402020204020303" pitchFamily="34" charset="0"/>
              </a:rPr>
              <a:t>Tîrgu</a:t>
            </a:r>
            <a:r>
              <a:rPr lang="en-GB" sz="2400" dirty="0">
                <a:latin typeface="Futura Lt BT" panose="020B0402020204020303" pitchFamily="34" charset="0"/>
              </a:rPr>
              <a:t>-Jiu region, when a person dies it is customary to cut down a fir tree and plant it at the head of the grave, so that the tree may "weep" for the deceased as it sheds its needles onto the grave below. </a:t>
            </a:r>
            <a:endParaRPr lang="en-GB" sz="2400" dirty="0" smtClean="0">
              <a:latin typeface="Futura Lt BT" panose="020B0402020204020303" pitchFamily="34" charset="0"/>
            </a:endParaRPr>
          </a:p>
          <a:p>
            <a:endParaRPr lang="en-GB" sz="2400" dirty="0">
              <a:latin typeface="Futura Lt BT" panose="020B0402020204020303" pitchFamily="34" charset="0"/>
            </a:endParaRPr>
          </a:p>
          <a:p>
            <a:r>
              <a:rPr lang="en-GB" sz="2400" dirty="0" smtClean="0">
                <a:latin typeface="Futura Lt BT" panose="020B0402020204020303" pitchFamily="34" charset="0"/>
              </a:rPr>
              <a:t>The </a:t>
            </a:r>
            <a:r>
              <a:rPr lang="en-GB" sz="2400" b="1" u="sng" dirty="0">
                <a:latin typeface="Futura Lt BT" panose="020B0402020204020303" pitchFamily="34" charset="0"/>
              </a:rPr>
              <a:t>column is thus a stylized fir tree and a symbol of death.</a:t>
            </a:r>
            <a:r>
              <a:rPr lang="en-GB" sz="2400" dirty="0">
                <a:latin typeface="Futura Lt BT" panose="020B0402020204020303" pitchFamily="34" charset="0"/>
              </a:rPr>
              <a:t> At the same time, Brancusi intended it as a "stairway to heaven." Indeed, everything about it suggests an upward movement and a "cosmic endlessness" transcending both gravity and mortality. </a:t>
            </a:r>
            <a:endParaRPr lang="en-US" sz="2400" dirty="0" smtClean="0">
              <a:solidFill>
                <a:srgbClr val="000000"/>
              </a:solidFill>
              <a:latin typeface="Futura Lt BT" panose="020B0402020204020303" pitchFamily="34" charset="0"/>
            </a:endParaRPr>
          </a:p>
        </p:txBody>
      </p:sp>
      <p:pic>
        <p:nvPicPr>
          <p:cNvPr id="12" name="Picture 11" descr="Endless Column v2.jpg"/>
          <p:cNvPicPr>
            <a:picLocks noChangeAspect="1"/>
          </p:cNvPicPr>
          <p:nvPr/>
        </p:nvPicPr>
        <p:blipFill>
          <a:blip r:embed="rId2"/>
          <a:srcRect l="9421" r="32137"/>
          <a:stretch>
            <a:fillRect/>
          </a:stretch>
        </p:blipFill>
        <p:spPr>
          <a:xfrm>
            <a:off x="-1" y="0"/>
            <a:ext cx="3120868" cy="6858000"/>
          </a:xfrm>
          <a:prstGeom prst="rect">
            <a:avLst/>
          </a:prstGeom>
        </p:spPr>
      </p:pic>
    </p:spTree>
    <p:extLst>
      <p:ext uri="{BB962C8B-B14F-4D97-AF65-F5344CB8AC3E}">
        <p14:creationId xmlns:p14="http://schemas.microsoft.com/office/powerpoint/2010/main" val="23557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58862" y="473298"/>
            <a:ext cx="8186670" cy="5632311"/>
          </a:xfrm>
          <a:prstGeom prst="rect">
            <a:avLst/>
          </a:prstGeom>
        </p:spPr>
        <p:txBody>
          <a:bodyPr wrap="square">
            <a:spAutoFit/>
          </a:bodyPr>
          <a:lstStyle/>
          <a:p>
            <a:r>
              <a:rPr lang="en-US" sz="2400" b="1" u="sng" dirty="0" smtClean="0">
                <a:solidFill>
                  <a:srgbClr val="000000"/>
                </a:solidFill>
                <a:latin typeface="Futura Lt BT" panose="020B0402020204020303" pitchFamily="34" charset="0"/>
              </a:rPr>
              <a:t>Endless Column</a:t>
            </a:r>
            <a:endParaRPr lang="en-US" sz="2400" dirty="0" smtClean="0">
              <a:solidFill>
                <a:srgbClr val="000000"/>
              </a:solidFill>
              <a:latin typeface="Futura Lt BT" panose="020B0402020204020303" pitchFamily="34" charset="0"/>
            </a:endParaRPr>
          </a:p>
          <a:p>
            <a:endParaRPr lang="en-US" sz="2400" dirty="0" smtClean="0">
              <a:solidFill>
                <a:srgbClr val="000000"/>
              </a:solidFill>
              <a:latin typeface="Futura Lt BT" panose="020B0402020204020303" pitchFamily="34" charset="0"/>
            </a:endParaRPr>
          </a:p>
          <a:p>
            <a:pPr marL="177800" indent="-177800">
              <a:buFont typeface="Arial"/>
              <a:buChar char="•"/>
              <a:tabLst>
                <a:tab pos="177800" algn="l"/>
              </a:tabLst>
            </a:pPr>
            <a:r>
              <a:rPr lang="en-SG" sz="2400" dirty="0">
                <a:latin typeface="Futura Lt BT" panose="020B0402020204020303" pitchFamily="34" charset="0"/>
              </a:rPr>
              <a:t>A</a:t>
            </a:r>
            <a:r>
              <a:rPr lang="en-SG" sz="2400" dirty="0" smtClean="0">
                <a:latin typeface="Futura Lt BT" panose="020B0402020204020303" pitchFamily="34" charset="0"/>
              </a:rPr>
              <a:t>s </a:t>
            </a:r>
            <a:r>
              <a:rPr lang="en-SG" sz="2400" dirty="0">
                <a:latin typeface="Futura Lt BT" panose="020B0402020204020303" pitchFamily="34" charset="0"/>
              </a:rPr>
              <a:t>it has no beginning or end. It represents the Column of the infinite sacrifice of the Romanian heroes for the reunion of the nation</a:t>
            </a:r>
            <a:r>
              <a:rPr lang="en-SG" sz="2400" dirty="0" smtClean="0">
                <a:latin typeface="Futura Lt BT" panose="020B0402020204020303" pitchFamily="34" charset="0"/>
              </a:rPr>
              <a:t> </a:t>
            </a:r>
          </a:p>
          <a:p>
            <a:pPr marL="177800" indent="-177800">
              <a:buFont typeface="Arial"/>
              <a:buChar char="•"/>
              <a:tabLst>
                <a:tab pos="177800" algn="l"/>
              </a:tabLst>
            </a:pPr>
            <a:r>
              <a:rPr lang="en-US" sz="2400" dirty="0" smtClean="0">
                <a:solidFill>
                  <a:srgbClr val="000000"/>
                </a:solidFill>
                <a:latin typeface="Futura Lt BT" panose="020B0402020204020303" pitchFamily="34" charset="0"/>
              </a:rPr>
              <a:t>The conclusion which represents the flight to the hidden heart of cosmic space.</a:t>
            </a:r>
          </a:p>
          <a:p>
            <a:pPr marL="177800" indent="-177800">
              <a:buFont typeface="Arial"/>
              <a:buChar char="•"/>
              <a:tabLst>
                <a:tab pos="177800" algn="l"/>
              </a:tabLst>
            </a:pPr>
            <a:r>
              <a:rPr lang="en-US" sz="2400" dirty="0" smtClean="0">
                <a:solidFill>
                  <a:srgbClr val="000000"/>
                </a:solidFill>
                <a:latin typeface="Futura Lt BT" panose="020B0402020204020303" pitchFamily="34" charset="0"/>
              </a:rPr>
              <a:t>Brancusi intends for the viewer of Endless Column to feel like an atom when standing next to it.</a:t>
            </a:r>
          </a:p>
          <a:p>
            <a:pPr marL="177800" indent="-177800">
              <a:buFont typeface="Arial"/>
              <a:buChar char="•"/>
              <a:tabLst>
                <a:tab pos="177800" algn="l"/>
              </a:tabLst>
            </a:pPr>
            <a:r>
              <a:rPr lang="en-US" sz="2400" dirty="0" smtClean="0">
                <a:solidFill>
                  <a:srgbClr val="000000"/>
                </a:solidFill>
                <a:latin typeface="Futura Lt BT" panose="020B0402020204020303" pitchFamily="34" charset="0"/>
              </a:rPr>
              <a:t>It is too large to be grasped. And it has to be seen from a distance. This may make its viewer feel that it is unreal and mythical, something he/she cannot relate directly and intimately with. </a:t>
            </a:r>
          </a:p>
          <a:p>
            <a:pPr marL="177800" indent="-177800">
              <a:buFont typeface="Arial"/>
              <a:buChar char="•"/>
              <a:tabLst>
                <a:tab pos="177800" algn="l"/>
              </a:tabLst>
            </a:pPr>
            <a:r>
              <a:rPr lang="en-US" sz="2400" dirty="0" smtClean="0">
                <a:solidFill>
                  <a:srgbClr val="000000"/>
                </a:solidFill>
                <a:latin typeface="Futura Lt BT" panose="020B0402020204020303" pitchFamily="34" charset="0"/>
              </a:rPr>
              <a:t>Flight to the hidden heart of cosmic space</a:t>
            </a:r>
          </a:p>
          <a:p>
            <a:pPr algn="ctr"/>
            <a:endParaRPr lang="en-US" sz="2400" dirty="0" smtClean="0">
              <a:solidFill>
                <a:srgbClr val="000000"/>
              </a:solidFill>
            </a:endParaRPr>
          </a:p>
        </p:txBody>
      </p:sp>
      <p:pic>
        <p:nvPicPr>
          <p:cNvPr id="12" name="Picture 11" descr="Endless Column v2.jpg"/>
          <p:cNvPicPr>
            <a:picLocks noChangeAspect="1"/>
          </p:cNvPicPr>
          <p:nvPr/>
        </p:nvPicPr>
        <p:blipFill>
          <a:blip r:embed="rId2"/>
          <a:srcRect l="9421" r="32137"/>
          <a:stretch>
            <a:fillRect/>
          </a:stretch>
        </p:blipFill>
        <p:spPr>
          <a:xfrm>
            <a:off x="-1" y="0"/>
            <a:ext cx="3120868" cy="6858000"/>
          </a:xfrm>
          <a:prstGeom prst="rect">
            <a:avLst/>
          </a:prstGeom>
        </p:spPr>
      </p:pic>
    </p:spTree>
    <p:extLst>
      <p:ext uri="{BB962C8B-B14F-4D97-AF65-F5344CB8AC3E}">
        <p14:creationId xmlns:p14="http://schemas.microsoft.com/office/powerpoint/2010/main" val="253481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38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s://www.wmf.org/sites/default/files/styles/project_gallery_full_size/public/projects/gallery/20160518_brancusis_endless_column_ensemble_image_2.jpg?itok=PLxRKeK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851" y="139847"/>
            <a:ext cx="3014430" cy="4649860"/>
          </a:xfrm>
          <a:prstGeom prst="rect">
            <a:avLst/>
          </a:prstGeom>
          <a:noFill/>
          <a:ln>
            <a:noFill/>
          </a:ln>
        </p:spPr>
      </p:pic>
      <p:pic>
        <p:nvPicPr>
          <p:cNvPr id="4" name="Picture 3" descr="https://www.wmf.org/sites/default/files/styles/project_gallery_full_size/public/projects/gallery/ROU_Brancusi_JPEG_img-04.jpg?itok=568jvy3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855" y="139847"/>
            <a:ext cx="2588287" cy="4649860"/>
          </a:xfrm>
          <a:prstGeom prst="rect">
            <a:avLst/>
          </a:prstGeom>
          <a:noFill/>
          <a:ln>
            <a:noFill/>
          </a:ln>
        </p:spPr>
      </p:pic>
      <p:sp>
        <p:nvSpPr>
          <p:cNvPr id="5" name="Rectangle 4"/>
          <p:cNvSpPr/>
          <p:nvPr/>
        </p:nvSpPr>
        <p:spPr>
          <a:xfrm>
            <a:off x="4713856" y="5174696"/>
            <a:ext cx="7379595" cy="707886"/>
          </a:xfrm>
          <a:prstGeom prst="rect">
            <a:avLst/>
          </a:prstGeom>
        </p:spPr>
        <p:txBody>
          <a:bodyPr wrap="square">
            <a:spAutoFit/>
          </a:bodyPr>
          <a:lstStyle/>
          <a:p>
            <a:pPr lvl="0"/>
            <a:r>
              <a:rPr lang="en-SG" sz="2000" dirty="0">
                <a:latin typeface="Futura Lt BT" panose="020B0402020204020303" pitchFamily="34" charset="0"/>
              </a:rPr>
              <a:t>Hailed as one of the great works of twentieth-century sculpture, Endless Column by Constantin Brancusi (1876-1957). </a:t>
            </a:r>
          </a:p>
        </p:txBody>
      </p:sp>
    </p:spTree>
    <p:extLst>
      <p:ext uri="{BB962C8B-B14F-4D97-AF65-F5344CB8AC3E}">
        <p14:creationId xmlns:p14="http://schemas.microsoft.com/office/powerpoint/2010/main" val="68511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7822" y="3238972"/>
            <a:ext cx="5241704" cy="369332"/>
          </a:xfrm>
          <a:prstGeom prst="rect">
            <a:avLst/>
          </a:prstGeom>
          <a:noFill/>
        </p:spPr>
        <p:txBody>
          <a:bodyPr wrap="square" rtlCol="0">
            <a:spAutoFit/>
          </a:bodyPr>
          <a:lstStyle/>
          <a:p>
            <a:pPr algn="ctr"/>
            <a:r>
              <a:rPr lang="en-SG" dirty="0">
                <a:latin typeface="Helvetica" panose="02000500000000000000" pitchFamily="2" charset="0"/>
              </a:rPr>
              <a:t>https://www.youtube.com/watch?v=7JkpYgjbYRg</a:t>
            </a:r>
          </a:p>
        </p:txBody>
      </p:sp>
      <p:sp>
        <p:nvSpPr>
          <p:cNvPr id="3" name="TextBox 2"/>
          <p:cNvSpPr txBox="1"/>
          <p:nvPr/>
        </p:nvSpPr>
        <p:spPr>
          <a:xfrm>
            <a:off x="1629175" y="1775679"/>
            <a:ext cx="8680361" cy="1631216"/>
          </a:xfrm>
          <a:prstGeom prst="rect">
            <a:avLst/>
          </a:prstGeom>
          <a:noFill/>
        </p:spPr>
        <p:txBody>
          <a:bodyPr wrap="square" rtlCol="0">
            <a:spAutoFit/>
          </a:bodyPr>
          <a:lstStyle/>
          <a:p>
            <a:pPr algn="ctr"/>
            <a:r>
              <a:rPr lang="en-SG" sz="10000" dirty="0" smtClean="0">
                <a:latin typeface="Helvetica" panose="02000500000000000000" pitchFamily="2" charset="0"/>
              </a:rPr>
              <a:t>Helvetica</a:t>
            </a:r>
            <a:endParaRPr lang="en-SG" sz="10000" dirty="0">
              <a:latin typeface="Helvetica" panose="02000500000000000000" pitchFamily="2" charset="0"/>
            </a:endParaRPr>
          </a:p>
        </p:txBody>
      </p:sp>
    </p:spTree>
    <p:extLst>
      <p:ext uri="{BB962C8B-B14F-4D97-AF65-F5344CB8AC3E}">
        <p14:creationId xmlns:p14="http://schemas.microsoft.com/office/powerpoint/2010/main" val="89177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8437" y="263554"/>
            <a:ext cx="5653826" cy="584775"/>
          </a:xfrm>
          <a:prstGeom prst="rect">
            <a:avLst/>
          </a:prstGeom>
          <a:noFill/>
        </p:spPr>
        <p:txBody>
          <a:bodyPr wrap="square" rtlCol="0">
            <a:spAutoFit/>
          </a:bodyPr>
          <a:lstStyle/>
          <a:p>
            <a:r>
              <a:rPr lang="en-SG" sz="3200" dirty="0" smtClean="0">
                <a:latin typeface="Futura Lt BT" panose="020B0402020204020303" pitchFamily="34" charset="0"/>
              </a:rPr>
              <a:t>Influences?</a:t>
            </a:r>
            <a:endParaRPr lang="en-SG" sz="3200" dirty="0">
              <a:latin typeface="Futura Lt BT" panose="020B0402020204020303" pitchFamily="34" charset="0"/>
            </a:endParaRPr>
          </a:p>
        </p:txBody>
      </p:sp>
      <p:sp>
        <p:nvSpPr>
          <p:cNvPr id="4" name="TextBox 3"/>
          <p:cNvSpPr txBox="1"/>
          <p:nvPr/>
        </p:nvSpPr>
        <p:spPr>
          <a:xfrm>
            <a:off x="768437" y="1586869"/>
            <a:ext cx="531495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Futura Lt BT" panose="020B0402020204020303" pitchFamily="34" charset="0"/>
              </a:rPr>
              <a:t>Rodin</a:t>
            </a:r>
            <a:endParaRPr lang="en-SG" dirty="0" smtClean="0">
              <a:latin typeface="Futura Lt BT" panose="020B0402020204020303" pitchFamily="34" charset="0"/>
            </a:endParaRPr>
          </a:p>
          <a:p>
            <a:pPr marL="285750" indent="-285750">
              <a:buFont typeface="Arial" panose="020B0604020202020204" pitchFamily="34" charset="0"/>
              <a:buChar char="•"/>
            </a:pPr>
            <a:r>
              <a:rPr lang="en-SG" dirty="0" smtClean="0">
                <a:latin typeface="Futura Lt BT" panose="020B0402020204020303" pitchFamily="34" charset="0"/>
              </a:rPr>
              <a:t>He </a:t>
            </a:r>
            <a:r>
              <a:rPr lang="en-SG" dirty="0">
                <a:latin typeface="Futura Lt BT" panose="020B0402020204020303" pitchFamily="34" charset="0"/>
              </a:rPr>
              <a:t>is interested in Romanian mythology Grew up near </a:t>
            </a:r>
            <a:r>
              <a:rPr lang="en-SG" dirty="0" err="1">
                <a:latin typeface="Futura Lt BT" panose="020B0402020204020303" pitchFamily="34" charset="0"/>
              </a:rPr>
              <a:t>Targu</a:t>
            </a:r>
            <a:r>
              <a:rPr lang="en-SG" dirty="0">
                <a:latin typeface="Futura Lt BT" panose="020B0402020204020303" pitchFamily="34" charset="0"/>
              </a:rPr>
              <a:t> Jiu (rich tradition of folk crafts, </a:t>
            </a:r>
            <a:r>
              <a:rPr lang="en-SG" dirty="0" err="1">
                <a:latin typeface="Futura Lt BT" panose="020B0402020204020303" pitchFamily="34" charset="0"/>
              </a:rPr>
              <a:t>esp</a:t>
            </a:r>
            <a:r>
              <a:rPr lang="en-SG" dirty="0">
                <a:latin typeface="Futura Lt BT" panose="020B0402020204020303" pitchFamily="34" charset="0"/>
              </a:rPr>
              <a:t> woodcarving) African, Mediterranean &amp; Oriental art, Romanian </a:t>
            </a:r>
            <a:r>
              <a:rPr lang="en-SG" dirty="0" err="1" smtClean="0">
                <a:latin typeface="Futura Lt BT" panose="020B0402020204020303" pitchFamily="34" charset="0"/>
              </a:rPr>
              <a:t>Folkart</a:t>
            </a:r>
            <a:r>
              <a:rPr lang="en-SG" dirty="0" smtClean="0">
                <a:latin typeface="Futura Lt BT" panose="020B0402020204020303" pitchFamily="34" charset="0"/>
              </a:rPr>
              <a:t>.</a:t>
            </a:r>
          </a:p>
          <a:p>
            <a:pPr marL="285750" lvl="0" indent="-285750">
              <a:buFont typeface="Arial" panose="020B0604020202020204" pitchFamily="34" charset="0"/>
              <a:buChar char="•"/>
            </a:pPr>
            <a:r>
              <a:rPr lang="en-SG" dirty="0">
                <a:latin typeface="Futura Lt BT" panose="020B0402020204020303" pitchFamily="34" charset="0"/>
              </a:rPr>
              <a:t>Animals, particularly those with transformative powers in myths, were a source of fascination for Brancusi. He made numerous sculptures of fish, birds, seals, and swans. </a:t>
            </a:r>
            <a:endParaRPr lang="en-SG" dirty="0" smtClean="0">
              <a:latin typeface="Futura Lt BT" panose="020B0402020204020303" pitchFamily="34" charset="0"/>
            </a:endParaRPr>
          </a:p>
          <a:p>
            <a:pPr marL="285750" lvl="0" indent="-285750">
              <a:buFont typeface="Arial" panose="020B0604020202020204" pitchFamily="34" charset="0"/>
              <a:buChar char="•"/>
            </a:pPr>
            <a:endParaRPr lang="en-SG" dirty="0">
              <a:latin typeface="Futura Lt BT" panose="020B0402020204020303" pitchFamily="34" charset="0"/>
            </a:endParaRPr>
          </a:p>
          <a:p>
            <a:pPr marL="285750" indent="-285750">
              <a:buFont typeface="Arial" panose="020B0604020202020204" pitchFamily="34" charset="0"/>
              <a:buChar char="•"/>
            </a:pPr>
            <a:endParaRPr lang="en-SG" dirty="0">
              <a:latin typeface="Futura Lt BT" panose="020B0402020204020303" pitchFamily="34" charset="0"/>
            </a:endParaRPr>
          </a:p>
          <a:p>
            <a:endParaRPr lang="en-SG" dirty="0">
              <a:latin typeface="Futura Lt BT" panose="020B0402020204020303" pitchFamily="34" charset="0"/>
            </a:endParaRPr>
          </a:p>
        </p:txBody>
      </p:sp>
      <p:sp>
        <p:nvSpPr>
          <p:cNvPr id="5" name="TextBox 4"/>
          <p:cNvSpPr txBox="1"/>
          <p:nvPr/>
        </p:nvSpPr>
        <p:spPr>
          <a:xfrm>
            <a:off x="6422262" y="432707"/>
            <a:ext cx="5435001" cy="2308324"/>
          </a:xfrm>
          <a:prstGeom prst="rect">
            <a:avLst/>
          </a:prstGeom>
          <a:noFill/>
        </p:spPr>
        <p:txBody>
          <a:bodyPr wrap="square" rtlCol="0">
            <a:spAutoFit/>
          </a:bodyPr>
          <a:lstStyle/>
          <a:p>
            <a:r>
              <a:rPr lang="en-SG" b="1" dirty="0"/>
              <a:t>François </a:t>
            </a:r>
            <a:r>
              <a:rPr lang="en-SG" b="1" dirty="0" err="1"/>
              <a:t>Auguste</a:t>
            </a:r>
            <a:r>
              <a:rPr lang="en-SG" b="1" dirty="0"/>
              <a:t> René Rodin</a:t>
            </a:r>
            <a:r>
              <a:rPr lang="en-SG" dirty="0"/>
              <a:t> </a:t>
            </a:r>
            <a:r>
              <a:rPr lang="en-SG" dirty="0" smtClean="0"/>
              <a:t> </a:t>
            </a:r>
            <a:r>
              <a:rPr lang="en-SG" dirty="0" smtClean="0">
                <a:latin typeface="Futura Lt BT" panose="020B0402020204020303" pitchFamily="34" charset="0"/>
              </a:rPr>
              <a:t>was a French Sculptor who </a:t>
            </a:r>
            <a:r>
              <a:rPr lang="en-SG" dirty="0">
                <a:latin typeface="Futura Lt BT" panose="020B0402020204020303" pitchFamily="34" charset="0"/>
              </a:rPr>
              <a:t>a</a:t>
            </a:r>
            <a:r>
              <a:rPr lang="en-SG" dirty="0" smtClean="0">
                <a:latin typeface="Futura Lt BT" panose="020B0402020204020303" pitchFamily="34" charset="0"/>
              </a:rPr>
              <a:t>t </a:t>
            </a:r>
            <a:r>
              <a:rPr lang="en-SG" dirty="0">
                <a:latin typeface="Futura Lt BT" panose="020B0402020204020303" pitchFamily="34" charset="0"/>
              </a:rPr>
              <a:t>the turn of the 19</a:t>
            </a:r>
            <a:r>
              <a:rPr lang="en-SG" baseline="30000" dirty="0">
                <a:latin typeface="Futura Lt BT" panose="020B0402020204020303" pitchFamily="34" charset="0"/>
              </a:rPr>
              <a:t>th</a:t>
            </a:r>
            <a:r>
              <a:rPr lang="en-SG" dirty="0">
                <a:latin typeface="Futura Lt BT" panose="020B0402020204020303" pitchFamily="34" charset="0"/>
              </a:rPr>
              <a:t> to the 20</a:t>
            </a:r>
            <a:r>
              <a:rPr lang="en-SG" baseline="30000" dirty="0">
                <a:latin typeface="Futura Lt BT" panose="020B0402020204020303" pitchFamily="34" charset="0"/>
              </a:rPr>
              <a:t>th</a:t>
            </a:r>
            <a:r>
              <a:rPr lang="en-SG" dirty="0">
                <a:latin typeface="Futura Lt BT" panose="020B0402020204020303" pitchFamily="34" charset="0"/>
              </a:rPr>
              <a:t> century, </a:t>
            </a:r>
            <a:r>
              <a:rPr lang="en-SG" dirty="0" smtClean="0">
                <a:latin typeface="Futura Lt BT" panose="020B0402020204020303" pitchFamily="34" charset="0"/>
              </a:rPr>
              <a:t>stood </a:t>
            </a:r>
            <a:r>
              <a:rPr lang="en-SG" dirty="0">
                <a:latin typeface="Futura Lt BT" panose="020B0402020204020303" pitchFamily="34" charset="0"/>
              </a:rPr>
              <a:t>out from all the sculptors and broke all kinds of rules in terms of the way he handled surface, fragmented the human figure. Rodin's most original work departed from traditional </a:t>
            </a:r>
            <a:r>
              <a:rPr lang="en-SG" dirty="0" smtClean="0">
                <a:latin typeface="Futura Lt BT" panose="020B0402020204020303" pitchFamily="34" charset="0"/>
              </a:rPr>
              <a:t>themes of</a:t>
            </a:r>
            <a:r>
              <a:rPr lang="en-SG" dirty="0">
                <a:latin typeface="Futura Lt BT" panose="020B0402020204020303" pitchFamily="34" charset="0"/>
              </a:rPr>
              <a:t> mythology and allegory, </a:t>
            </a:r>
            <a:r>
              <a:rPr lang="en-SG" dirty="0" err="1">
                <a:latin typeface="Futura Lt BT" panose="020B0402020204020303" pitchFamily="34" charset="0"/>
              </a:rPr>
              <a:t>modeled</a:t>
            </a:r>
            <a:r>
              <a:rPr lang="en-SG" dirty="0">
                <a:latin typeface="Futura Lt BT" panose="020B0402020204020303" pitchFamily="34" charset="0"/>
              </a:rPr>
              <a:t> the human body with realism, and celebrated individual character and physicality</a:t>
            </a:r>
            <a:r>
              <a:rPr lang="en-SG" dirty="0"/>
              <a:t>. </a:t>
            </a:r>
            <a:endParaRPr lang="en-SG" dirty="0" smtClean="0">
              <a:latin typeface="Futura Lt BT" panose="020B0402020204020303" pitchFamily="34" charset="0"/>
            </a:endParaRPr>
          </a:p>
        </p:txBody>
      </p:sp>
      <p:pic>
        <p:nvPicPr>
          <p:cNvPr id="1026" name="Picture 2" descr="http://www.musee-rodin.fr/sites/musee/files/styles/zoom/public/resourceSpace/1560_e1bca3a50f848c1.jpg?itok=TYNg1Sj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0594" y="2849335"/>
            <a:ext cx="2313984" cy="34767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74578" y="5488414"/>
            <a:ext cx="2982686" cy="830997"/>
          </a:xfrm>
          <a:prstGeom prst="rect">
            <a:avLst/>
          </a:prstGeom>
          <a:noFill/>
        </p:spPr>
        <p:txBody>
          <a:bodyPr wrap="square" rtlCol="0">
            <a:spAutoFit/>
          </a:bodyPr>
          <a:lstStyle/>
          <a:p>
            <a:pPr fontAlgn="base"/>
            <a:r>
              <a:rPr lang="en-SG" sz="1200" dirty="0"/>
              <a:t>1907</a:t>
            </a:r>
          </a:p>
          <a:p>
            <a:pPr fontAlgn="base"/>
            <a:r>
              <a:rPr lang="en-SG" sz="1200" dirty="0"/>
              <a:t>Bronze</a:t>
            </a:r>
          </a:p>
          <a:p>
            <a:pPr fontAlgn="base"/>
            <a:r>
              <a:rPr lang="en-SG" sz="1200" dirty="0"/>
              <a:t>H. 213.5 cm ; W. 71.7 cm ; D. 156.5 cm</a:t>
            </a:r>
          </a:p>
          <a:p>
            <a:pPr fontAlgn="base"/>
            <a:r>
              <a:rPr lang="en-SG" sz="1200" dirty="0" smtClean="0"/>
              <a:t>S.998</a:t>
            </a:r>
            <a:endParaRPr lang="en-SG" sz="1200" dirty="0"/>
          </a:p>
        </p:txBody>
      </p:sp>
      <p:sp>
        <p:nvSpPr>
          <p:cNvPr id="10" name="Rectangle 9"/>
          <p:cNvSpPr/>
          <p:nvPr/>
        </p:nvSpPr>
        <p:spPr>
          <a:xfrm>
            <a:off x="870468" y="802610"/>
            <a:ext cx="1876024" cy="457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noFill/>
            </a:endParaRPr>
          </a:p>
        </p:txBody>
      </p:sp>
    </p:spTree>
    <p:extLst>
      <p:ext uri="{BB962C8B-B14F-4D97-AF65-F5344CB8AC3E}">
        <p14:creationId xmlns:p14="http://schemas.microsoft.com/office/powerpoint/2010/main" val="3785862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omanian Folkl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0450" cy="4019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eat mons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49" y="0"/>
            <a:ext cx="6954761" cy="46944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i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019550"/>
            <a:ext cx="3591366" cy="30350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ricolic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3371" y="0"/>
            <a:ext cx="3178629" cy="434070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ăt-Frumos on his Flying Horse, Romania Folk Ta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1367" y="3819728"/>
            <a:ext cx="2997212" cy="303827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iddaren Rider, John_Bau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579" y="3947221"/>
            <a:ext cx="5603421" cy="291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936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4550" y="1338943"/>
            <a:ext cx="8401050" cy="4708981"/>
          </a:xfrm>
          <a:prstGeom prst="rect">
            <a:avLst/>
          </a:prstGeom>
          <a:noFill/>
        </p:spPr>
        <p:txBody>
          <a:bodyPr wrap="square" rtlCol="0">
            <a:spAutoFit/>
          </a:bodyPr>
          <a:lstStyle/>
          <a:p>
            <a:pPr marL="285750" indent="-285750">
              <a:buFontTx/>
              <a:buChar char="-"/>
            </a:pPr>
            <a:r>
              <a:rPr lang="en-SG" sz="2000" b="1" dirty="0" smtClean="0">
                <a:latin typeface="Futura Lt BT" panose="020B0402020204020303" pitchFamily="34" charset="0"/>
              </a:rPr>
              <a:t>Direct </a:t>
            </a:r>
            <a:r>
              <a:rPr lang="en-SG" sz="2000" b="1" dirty="0">
                <a:latin typeface="Futura Lt BT" panose="020B0402020204020303" pitchFamily="34" charset="0"/>
              </a:rPr>
              <a:t>carving and not modelling like the way Rodin does   </a:t>
            </a:r>
          </a:p>
          <a:p>
            <a:pPr marL="285750" indent="-285750">
              <a:buFont typeface="Arial" panose="020B0604020202020204" pitchFamily="34" charset="0"/>
              <a:buChar char="•"/>
            </a:pPr>
            <a:r>
              <a:rPr lang="en-SG" sz="2000" b="1" dirty="0" smtClean="0">
                <a:latin typeface="Futura Lt BT" panose="020B0402020204020303" pitchFamily="34" charset="0"/>
              </a:rPr>
              <a:t>Worldview</a:t>
            </a:r>
            <a:r>
              <a:rPr lang="en-SG" sz="2000" b="1" dirty="0">
                <a:latin typeface="Futura Lt BT" panose="020B0402020204020303" pitchFamily="34" charset="0"/>
              </a:rPr>
              <a:t>: essence over appearance  </a:t>
            </a:r>
            <a:endParaRPr lang="en-SG" sz="2000" b="1" dirty="0" smtClean="0">
              <a:latin typeface="Futura Lt BT" panose="020B0402020204020303" pitchFamily="34" charset="0"/>
            </a:endParaRPr>
          </a:p>
          <a:p>
            <a:pPr marL="800100" lvl="1" indent="-342900">
              <a:buFont typeface="+mj-lt"/>
              <a:buAutoNum type="arabicPeriod"/>
            </a:pPr>
            <a:r>
              <a:rPr lang="en-SG" sz="2000" dirty="0" smtClean="0">
                <a:latin typeface="Futura Lt BT" panose="020B0402020204020303" pitchFamily="34" charset="0"/>
              </a:rPr>
              <a:t>He </a:t>
            </a:r>
            <a:r>
              <a:rPr lang="en-SG" sz="2000" dirty="0">
                <a:latin typeface="Futura Lt BT" panose="020B0402020204020303" pitchFamily="34" charset="0"/>
              </a:rPr>
              <a:t>considers the appearance ephemeral.  </a:t>
            </a:r>
            <a:endParaRPr lang="en-SG" sz="2000" dirty="0" smtClean="0">
              <a:latin typeface="Futura Lt BT" panose="020B0402020204020303" pitchFamily="34" charset="0"/>
            </a:endParaRPr>
          </a:p>
          <a:p>
            <a:pPr marL="800100" lvl="1" indent="-342900">
              <a:buFont typeface="+mj-lt"/>
              <a:buAutoNum type="arabicPeriod"/>
            </a:pPr>
            <a:r>
              <a:rPr lang="en-SG" sz="2000" dirty="0" smtClean="0">
                <a:latin typeface="Futura Lt BT" panose="020B0402020204020303" pitchFamily="34" charset="0"/>
              </a:rPr>
              <a:t>He </a:t>
            </a:r>
            <a:r>
              <a:rPr lang="en-SG" sz="2000" dirty="0">
                <a:latin typeface="Futura Lt BT" panose="020B0402020204020303" pitchFamily="34" charset="0"/>
              </a:rPr>
              <a:t>chooses materials that can last for a long time like </a:t>
            </a:r>
            <a:r>
              <a:rPr lang="en-SG" sz="2000" dirty="0" smtClean="0">
                <a:latin typeface="Futura Lt BT" panose="020B0402020204020303" pitchFamily="34" charset="0"/>
              </a:rPr>
              <a:t>the </a:t>
            </a:r>
            <a:r>
              <a:rPr lang="en-SG" sz="2000" dirty="0">
                <a:latin typeface="Futura Lt BT" panose="020B0402020204020303" pitchFamily="34" charset="0"/>
              </a:rPr>
              <a:t>traditional sculptural materials of marble, stone and bronze. </a:t>
            </a:r>
            <a:endParaRPr lang="en-SG" sz="2000" dirty="0" smtClean="0">
              <a:latin typeface="Futura Lt BT" panose="020B0402020204020303" pitchFamily="34" charset="0"/>
            </a:endParaRPr>
          </a:p>
          <a:p>
            <a:pPr marL="800100" lvl="1" indent="-342900">
              <a:buFont typeface="+mj-lt"/>
              <a:buAutoNum type="arabicPeriod"/>
            </a:pPr>
            <a:r>
              <a:rPr lang="en-SG" sz="2000" dirty="0" smtClean="0">
                <a:latin typeface="Futura Lt BT" panose="020B0402020204020303" pitchFamily="34" charset="0"/>
              </a:rPr>
              <a:t>He </a:t>
            </a:r>
            <a:r>
              <a:rPr lang="en-SG" sz="2000" dirty="0">
                <a:latin typeface="Futura Lt BT" panose="020B0402020204020303" pitchFamily="34" charset="0"/>
              </a:rPr>
              <a:t>returns to, reworks and re-interprets the same subject </a:t>
            </a:r>
            <a:r>
              <a:rPr lang="en-SG" sz="2000" dirty="0" smtClean="0">
                <a:latin typeface="Futura Lt BT" panose="020B0402020204020303" pitchFamily="34" charset="0"/>
              </a:rPr>
              <a:t>matter </a:t>
            </a:r>
            <a:r>
              <a:rPr lang="en-SG" sz="2000" dirty="0">
                <a:latin typeface="Futura Lt BT" panose="020B0402020204020303" pitchFamily="34" charset="0"/>
              </a:rPr>
              <a:t>so that he can arrive closer to the essence of the subject matter. </a:t>
            </a:r>
            <a:endParaRPr lang="en-SG" sz="2000" dirty="0" smtClean="0">
              <a:latin typeface="Futura Lt BT" panose="020B0402020204020303" pitchFamily="34" charset="0"/>
            </a:endParaRPr>
          </a:p>
          <a:p>
            <a:pPr marL="285750" indent="-285750">
              <a:buFontTx/>
              <a:buChar char="-"/>
            </a:pPr>
            <a:r>
              <a:rPr lang="en-SG" sz="2000" b="1" dirty="0" smtClean="0">
                <a:latin typeface="Futura Lt BT" panose="020B0402020204020303" pitchFamily="34" charset="0"/>
              </a:rPr>
              <a:t>His </a:t>
            </a:r>
            <a:r>
              <a:rPr lang="en-SG" sz="2000" b="1" dirty="0">
                <a:latin typeface="Futura Lt BT" panose="020B0402020204020303" pitchFamily="34" charset="0"/>
              </a:rPr>
              <a:t>simplification methods are derived from being true to materials  </a:t>
            </a:r>
            <a:endParaRPr lang="en-SG" sz="2000" b="1" dirty="0" smtClean="0">
              <a:latin typeface="Futura Lt BT" panose="020B0402020204020303" pitchFamily="34" charset="0"/>
            </a:endParaRPr>
          </a:p>
          <a:p>
            <a:pPr marL="800100" lvl="1" indent="-342900">
              <a:buFont typeface="+mj-lt"/>
              <a:buAutoNum type="arabicPeriod"/>
            </a:pPr>
            <a:r>
              <a:rPr lang="en-SG" sz="2000" dirty="0" smtClean="0">
                <a:latin typeface="Futura Lt BT" panose="020B0402020204020303" pitchFamily="34" charset="0"/>
              </a:rPr>
              <a:t>He </a:t>
            </a:r>
            <a:r>
              <a:rPr lang="en-SG" sz="2000" dirty="0">
                <a:latin typeface="Futura Lt BT" panose="020B0402020204020303" pitchFamily="34" charset="0"/>
              </a:rPr>
              <a:t>uses the natural qualities, cultural and cross-cultural meaning of materials as part of </a:t>
            </a:r>
            <a:r>
              <a:rPr lang="en-SG" sz="2000" dirty="0" smtClean="0">
                <a:latin typeface="Futura Lt BT" panose="020B0402020204020303" pitchFamily="34" charset="0"/>
              </a:rPr>
              <a:t> </a:t>
            </a:r>
            <a:r>
              <a:rPr lang="en-SG" sz="2000" dirty="0">
                <a:latin typeface="Futura Lt BT" panose="020B0402020204020303" pitchFamily="34" charset="0"/>
              </a:rPr>
              <a:t>the meaning of his </a:t>
            </a:r>
            <a:r>
              <a:rPr lang="en-SG" sz="2000" dirty="0" smtClean="0">
                <a:latin typeface="Futura Lt BT" panose="020B0402020204020303" pitchFamily="34" charset="0"/>
              </a:rPr>
              <a:t>work.</a:t>
            </a:r>
          </a:p>
          <a:p>
            <a:pPr marL="285750" indent="-285750">
              <a:buFontTx/>
              <a:buChar char="-"/>
            </a:pPr>
            <a:r>
              <a:rPr lang="en-SG" sz="2000" b="1" dirty="0" smtClean="0">
                <a:latin typeface="Futura Lt BT" panose="020B0402020204020303" pitchFamily="34" charset="0"/>
              </a:rPr>
              <a:t>The </a:t>
            </a:r>
            <a:r>
              <a:rPr lang="en-SG" sz="2000" b="1" dirty="0">
                <a:latin typeface="Futura Lt BT" panose="020B0402020204020303" pitchFamily="34" charset="0"/>
              </a:rPr>
              <a:t>development of abstraction       </a:t>
            </a:r>
            <a:endParaRPr lang="en-SG" sz="2000" b="1" dirty="0" smtClean="0">
              <a:latin typeface="Futura Lt BT" panose="020B0402020204020303" pitchFamily="34" charset="0"/>
            </a:endParaRPr>
          </a:p>
          <a:p>
            <a:pPr marL="800100" lvl="1" indent="-342900">
              <a:buFont typeface="+mj-lt"/>
              <a:buAutoNum type="arabicPeriod"/>
            </a:pPr>
            <a:r>
              <a:rPr lang="en-SG" sz="2000" dirty="0" smtClean="0">
                <a:latin typeface="Futura Lt BT" panose="020B0402020204020303" pitchFamily="34" charset="0"/>
              </a:rPr>
              <a:t>He </a:t>
            </a:r>
            <a:r>
              <a:rPr lang="en-SG" sz="2000" dirty="0">
                <a:latin typeface="Futura Lt BT" panose="020B0402020204020303" pitchFamily="34" charset="0"/>
              </a:rPr>
              <a:t>uses geometric lines         </a:t>
            </a:r>
            <a:endParaRPr lang="en-SG" sz="2000" dirty="0" smtClean="0">
              <a:latin typeface="Futura Lt BT" panose="020B0402020204020303" pitchFamily="34" charset="0"/>
            </a:endParaRPr>
          </a:p>
          <a:p>
            <a:pPr marL="800100" lvl="1" indent="-342900">
              <a:buFont typeface="+mj-lt"/>
              <a:buAutoNum type="arabicPeriod"/>
            </a:pPr>
            <a:r>
              <a:rPr lang="en-SG" sz="2000" dirty="0" smtClean="0">
                <a:latin typeface="Futura Lt BT" panose="020B0402020204020303" pitchFamily="34" charset="0"/>
              </a:rPr>
              <a:t>reduces </a:t>
            </a:r>
            <a:r>
              <a:rPr lang="en-SG" sz="2000" dirty="0">
                <a:latin typeface="Futura Lt BT" panose="020B0402020204020303" pitchFamily="34" charset="0"/>
              </a:rPr>
              <a:t>representational forms into a simple composite of biomorphic/organic and </a:t>
            </a:r>
            <a:r>
              <a:rPr lang="en-SG" sz="2000" dirty="0" smtClean="0">
                <a:latin typeface="Futura Lt BT" panose="020B0402020204020303" pitchFamily="34" charset="0"/>
              </a:rPr>
              <a:t>geometric forms </a:t>
            </a:r>
            <a:r>
              <a:rPr lang="en-SG" sz="2000" dirty="0">
                <a:latin typeface="Futura Lt BT" panose="020B0402020204020303" pitchFamily="34" charset="0"/>
              </a:rPr>
              <a:t>that can almost function as three-dimensional symbols.</a:t>
            </a:r>
          </a:p>
        </p:txBody>
      </p:sp>
      <p:sp>
        <p:nvSpPr>
          <p:cNvPr id="3" name="TextBox 2"/>
          <p:cNvSpPr txBox="1"/>
          <p:nvPr/>
        </p:nvSpPr>
        <p:spPr>
          <a:xfrm>
            <a:off x="768437" y="263554"/>
            <a:ext cx="5653826" cy="584775"/>
          </a:xfrm>
          <a:prstGeom prst="rect">
            <a:avLst/>
          </a:prstGeom>
          <a:noFill/>
        </p:spPr>
        <p:txBody>
          <a:bodyPr wrap="square" rtlCol="0">
            <a:spAutoFit/>
          </a:bodyPr>
          <a:lstStyle/>
          <a:p>
            <a:r>
              <a:rPr lang="en-SG" sz="3200" dirty="0" smtClean="0">
                <a:latin typeface="Futura Lt BT" panose="020B0402020204020303" pitchFamily="34" charset="0"/>
              </a:rPr>
              <a:t>WORKING METHODS</a:t>
            </a:r>
            <a:endParaRPr lang="en-SG" sz="3200" dirty="0">
              <a:latin typeface="Futura Lt BT" panose="020B0402020204020303" pitchFamily="34" charset="0"/>
            </a:endParaRPr>
          </a:p>
        </p:txBody>
      </p:sp>
      <p:sp>
        <p:nvSpPr>
          <p:cNvPr id="4" name="Rectangle 3"/>
          <p:cNvSpPr/>
          <p:nvPr/>
        </p:nvSpPr>
        <p:spPr>
          <a:xfrm>
            <a:off x="870468" y="802610"/>
            <a:ext cx="4036268" cy="457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noFill/>
            </a:endParaRPr>
          </a:p>
        </p:txBody>
      </p:sp>
    </p:spTree>
    <p:extLst>
      <p:ext uri="{BB962C8B-B14F-4D97-AF65-F5344CB8AC3E}">
        <p14:creationId xmlns:p14="http://schemas.microsoft.com/office/powerpoint/2010/main" val="38328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1000"/>
                                        <p:tgtEl>
                                          <p:spTgt spid="2">
                                            <p:txEl>
                                              <p:pRg st="8" end="8"/>
                                            </p:txEl>
                                          </p:spTgt>
                                        </p:tgtEl>
                                      </p:cBhvr>
                                    </p:animEffect>
                                    <p:anim calcmode="lin" valueType="num">
                                      <p:cBhvr>
                                        <p:cTn id="5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fade">
                                      <p:cBhvr>
                                        <p:cTn id="56" dur="1000"/>
                                        <p:tgtEl>
                                          <p:spTgt spid="2">
                                            <p:txEl>
                                              <p:pRg st="9" end="9"/>
                                            </p:txEl>
                                          </p:spTgt>
                                        </p:tgtEl>
                                      </p:cBhvr>
                                    </p:animEffect>
                                    <p:anim calcmode="lin" valueType="num">
                                      <p:cBhvr>
                                        <p:cTn id="5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ayer - Constantin Brancus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707" y="273127"/>
            <a:ext cx="2986814" cy="3663653"/>
          </a:xfrm>
          <a:prstGeom prst="rect">
            <a:avLst/>
          </a:prstGeom>
          <a:noFill/>
          <a:ln>
            <a:noFill/>
          </a:ln>
        </p:spPr>
      </p:pic>
      <p:sp>
        <p:nvSpPr>
          <p:cNvPr id="3" name="Rectangle 2"/>
          <p:cNvSpPr/>
          <p:nvPr/>
        </p:nvSpPr>
        <p:spPr>
          <a:xfrm>
            <a:off x="1177328" y="6248791"/>
            <a:ext cx="2032288" cy="369332"/>
          </a:xfrm>
          <a:prstGeom prst="rect">
            <a:avLst/>
          </a:prstGeom>
        </p:spPr>
        <p:txBody>
          <a:bodyPr wrap="none">
            <a:spAutoFit/>
          </a:bodyPr>
          <a:lstStyle/>
          <a:p>
            <a:r>
              <a:rPr lang="en-SG" dirty="0"/>
              <a:t>"The Prayer" (1907)</a:t>
            </a:r>
          </a:p>
        </p:txBody>
      </p:sp>
      <p:pic>
        <p:nvPicPr>
          <p:cNvPr id="5124" name="Picture 4" descr="Constantin Brancusi - The Prayer, 19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64" y="741650"/>
            <a:ext cx="3955905" cy="51940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04807" y="4233565"/>
            <a:ext cx="5045529" cy="1323439"/>
          </a:xfrm>
          <a:prstGeom prst="rect">
            <a:avLst/>
          </a:prstGeom>
          <a:noFill/>
        </p:spPr>
        <p:txBody>
          <a:bodyPr wrap="square" rtlCol="0">
            <a:spAutoFit/>
          </a:bodyPr>
          <a:lstStyle/>
          <a:p>
            <a:r>
              <a:rPr lang="en-SG" sz="2000" dirty="0" smtClean="0">
                <a:latin typeface="Futura Lt BT" panose="020B0402020204020303" pitchFamily="34" charset="0"/>
              </a:rPr>
              <a:t>The prayer depicts </a:t>
            </a:r>
            <a:r>
              <a:rPr lang="en-SG" sz="2000" dirty="0">
                <a:latin typeface="Futura Lt BT" panose="020B0402020204020303" pitchFamily="34" charset="0"/>
              </a:rPr>
              <a:t>a young woman crossing herself as she </a:t>
            </a:r>
            <a:r>
              <a:rPr lang="en-SG" sz="2000" dirty="0" smtClean="0">
                <a:latin typeface="Futura Lt BT" panose="020B0402020204020303" pitchFamily="34" charset="0"/>
              </a:rPr>
              <a:t>kneels. It is one of the first known attempts by Brancusi to introduce abstraction into his work.</a:t>
            </a:r>
          </a:p>
        </p:txBody>
      </p:sp>
    </p:spTree>
    <p:extLst>
      <p:ext uri="{BB962C8B-B14F-4D97-AF65-F5344CB8AC3E}">
        <p14:creationId xmlns:p14="http://schemas.microsoft.com/office/powerpoint/2010/main" val="2824782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thedisbrimstonedailypitchfork.files.wordpress.com/2011/02/princess-x-brancusi-19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369" y="473529"/>
            <a:ext cx="36290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theimagist.com/files/images/tumblr_m0g0z6VH1M1qghk7bo1_5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775" y="473529"/>
            <a:ext cx="3379066" cy="36764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613775" y="4326584"/>
            <a:ext cx="3379066" cy="646331"/>
          </a:xfrm>
          <a:prstGeom prst="rect">
            <a:avLst/>
          </a:prstGeom>
        </p:spPr>
        <p:txBody>
          <a:bodyPr wrap="square">
            <a:spAutoFit/>
          </a:bodyPr>
          <a:lstStyle/>
          <a:p>
            <a:r>
              <a:rPr lang="en-SG" dirty="0">
                <a:latin typeface="Futura Lt BT" panose="020B0402020204020303" pitchFamily="34" charset="0"/>
              </a:rPr>
              <a:t>"Princess X" </a:t>
            </a:r>
            <a:r>
              <a:rPr lang="en-SG" dirty="0" smtClean="0">
                <a:latin typeface="Futura Lt BT" panose="020B0402020204020303" pitchFamily="34" charset="0"/>
              </a:rPr>
              <a:t>(1915-1916), </a:t>
            </a:r>
            <a:r>
              <a:rPr lang="en-SG" dirty="0">
                <a:latin typeface="Futura Lt BT" panose="020B0402020204020303" pitchFamily="34" charset="0"/>
              </a:rPr>
              <a:t>Polished bronze; limestone block</a:t>
            </a:r>
          </a:p>
        </p:txBody>
      </p:sp>
      <p:pic>
        <p:nvPicPr>
          <p:cNvPr id="6152" name="Picture 8" descr="http://www.philamuseum.org/images/spa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philamuseum.org/images/spa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www.philamuseum.org/images/spa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www.philamuseum.org/images/spa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3206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s-media-cache-ak0.pinimg.com/736x/aa/43/67/aa43671027ed1b5e04f4d542de200ba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 y="473529"/>
            <a:ext cx="4433960" cy="5668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65994" y="5538498"/>
            <a:ext cx="5323114" cy="400110"/>
          </a:xfrm>
          <a:prstGeom prst="rect">
            <a:avLst/>
          </a:prstGeom>
          <a:noFill/>
        </p:spPr>
        <p:txBody>
          <a:bodyPr wrap="square" rtlCol="0">
            <a:spAutoFit/>
          </a:bodyPr>
          <a:lstStyle/>
          <a:p>
            <a:r>
              <a:rPr lang="en-US" sz="2000" dirty="0" smtClean="0">
                <a:latin typeface="Futura Lt BT" panose="020B0402020204020303" pitchFamily="34" charset="0"/>
              </a:rPr>
              <a:t>What do you see?</a:t>
            </a:r>
            <a:endParaRPr lang="en-SG" sz="2000" dirty="0">
              <a:latin typeface="Futura Lt BT" panose="020B0402020204020303" pitchFamily="34" charset="0"/>
            </a:endParaRPr>
          </a:p>
        </p:txBody>
      </p:sp>
      <p:sp>
        <p:nvSpPr>
          <p:cNvPr id="13" name="TextBox 12"/>
          <p:cNvSpPr txBox="1"/>
          <p:nvPr/>
        </p:nvSpPr>
        <p:spPr>
          <a:xfrm>
            <a:off x="5691961" y="5907830"/>
            <a:ext cx="5323114" cy="707886"/>
          </a:xfrm>
          <a:prstGeom prst="rect">
            <a:avLst/>
          </a:prstGeom>
          <a:noFill/>
        </p:spPr>
        <p:txBody>
          <a:bodyPr wrap="square" rtlCol="0">
            <a:spAutoFit/>
          </a:bodyPr>
          <a:lstStyle/>
          <a:p>
            <a:r>
              <a:rPr lang="en-US" sz="2000" dirty="0" smtClean="0">
                <a:latin typeface="Futura Lt BT" panose="020B0402020204020303" pitchFamily="34" charset="0"/>
              </a:rPr>
              <a:t>Why do you think the sculpture is called ‘Princess X’?</a:t>
            </a:r>
            <a:endParaRPr lang="en-SG" sz="2000" dirty="0">
              <a:latin typeface="Futura Lt BT" panose="020B0402020204020303" pitchFamily="34" charset="0"/>
            </a:endParaRPr>
          </a:p>
        </p:txBody>
      </p:sp>
    </p:spTree>
    <p:extLst>
      <p:ext uri="{BB962C8B-B14F-4D97-AF65-F5344CB8AC3E}">
        <p14:creationId xmlns:p14="http://schemas.microsoft.com/office/powerpoint/2010/main" val="335921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fade">
                                      <p:cBhvr>
                                        <p:cTn id="7" dur="1000"/>
                                        <p:tgtEl>
                                          <p:spTgt spid="6160"/>
                                        </p:tgtEl>
                                      </p:cBhvr>
                                    </p:animEffect>
                                  </p:childTnLst>
                                </p:cTn>
                              </p:par>
                              <p:par>
                                <p:cTn id="8" presetID="10" presetClass="entr" presetSubtype="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1000"/>
                                        <p:tgtEl>
                                          <p:spTgt spid="61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fade">
                                      <p:cBhvr>
                                        <p:cTn id="18" dur="500"/>
                                        <p:tgtEl>
                                          <p:spTgt spid="61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0800" y="239757"/>
            <a:ext cx="2037996" cy="3436287"/>
          </a:xfrm>
          <a:prstGeom prst="rect">
            <a:avLst/>
          </a:prstGeom>
          <a:noFill/>
          <a:ln>
            <a:noFill/>
          </a:ln>
        </p:spPr>
      </p:pic>
      <p:pic>
        <p:nvPicPr>
          <p:cNvPr id="3" name="Picture 2" descr="Picture"/>
          <p:cNvPicPr/>
          <p:nvPr/>
        </p:nvPicPr>
        <p:blipFill>
          <a:blip r:embed="rId3">
            <a:extLst>
              <a:ext uri="{28A0092B-C50C-407E-A947-70E740481C1C}">
                <a14:useLocalDpi xmlns:a14="http://schemas.microsoft.com/office/drawing/2010/main" val="0"/>
              </a:ext>
            </a:extLst>
          </a:blip>
          <a:srcRect/>
          <a:stretch>
            <a:fillRect/>
          </a:stretch>
        </p:blipFill>
        <p:spPr bwMode="auto">
          <a:xfrm>
            <a:off x="4578893" y="133620"/>
            <a:ext cx="2829417" cy="3542423"/>
          </a:xfrm>
          <a:prstGeom prst="rect">
            <a:avLst/>
          </a:prstGeom>
          <a:noFill/>
          <a:ln>
            <a:noFill/>
          </a:ln>
        </p:spPr>
      </p:pic>
      <p:pic>
        <p:nvPicPr>
          <p:cNvPr id="7170" name="Picture 2" descr="https://www.sartle.com/sites/default/files/images/artwork/10000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733" y="239757"/>
            <a:ext cx="4076591" cy="53639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886201"/>
            <a:ext cx="6286500" cy="1477328"/>
          </a:xfrm>
          <a:prstGeom prst="rect">
            <a:avLst/>
          </a:prstGeom>
          <a:noFill/>
        </p:spPr>
        <p:txBody>
          <a:bodyPr wrap="square" rtlCol="0">
            <a:spAutoFit/>
          </a:bodyPr>
          <a:lstStyle/>
          <a:p>
            <a:r>
              <a:rPr lang="en-SG" b="1" i="1" dirty="0">
                <a:latin typeface="Futura Lt BT" panose="020B0402020204020303" pitchFamily="34" charset="0"/>
              </a:rPr>
              <a:t>Princess X</a:t>
            </a:r>
            <a:r>
              <a:rPr lang="en-SG" dirty="0">
                <a:latin typeface="Futura Lt BT" panose="020B0402020204020303" pitchFamily="34" charset="0"/>
              </a:rPr>
              <a:t> is a sculptured rendering of the French princess, Marie Bonaparte, by the artist Constantin </a:t>
            </a:r>
            <a:r>
              <a:rPr lang="en-SG" dirty="0" err="1">
                <a:latin typeface="Futura Lt BT" panose="020B0402020204020303" pitchFamily="34" charset="0"/>
              </a:rPr>
              <a:t>Brâncuși</a:t>
            </a:r>
            <a:r>
              <a:rPr lang="en-SG" dirty="0" smtClean="0">
                <a:latin typeface="Futura Lt BT" panose="020B0402020204020303" pitchFamily="34" charset="0"/>
              </a:rPr>
              <a:t>.</a:t>
            </a:r>
          </a:p>
          <a:p>
            <a:endParaRPr lang="en-US" dirty="0">
              <a:latin typeface="Futura Lt BT" panose="020B0402020204020303" pitchFamily="34" charset="0"/>
            </a:endParaRPr>
          </a:p>
          <a:p>
            <a:r>
              <a:rPr lang="en-US" dirty="0" smtClean="0">
                <a:latin typeface="Futura Lt BT" panose="020B0402020204020303" pitchFamily="34" charset="0"/>
              </a:rPr>
              <a:t>Apparently, she was so vain that, while posing for him, she kept a small mirror nearby and kept glancing at it from time to time.</a:t>
            </a:r>
            <a:endParaRPr lang="en-SG" dirty="0" smtClean="0">
              <a:latin typeface="Futura Lt BT" panose="020B0402020204020303" pitchFamily="34" charset="0"/>
            </a:endParaRPr>
          </a:p>
        </p:txBody>
      </p:sp>
    </p:spTree>
    <p:extLst>
      <p:ext uri="{BB962C8B-B14F-4D97-AF65-F5344CB8AC3E}">
        <p14:creationId xmlns:p14="http://schemas.microsoft.com/office/powerpoint/2010/main" val="743702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6605</TotalTime>
  <Words>2207</Words>
  <Application>Microsoft Office PowerPoint</Application>
  <PresentationFormat>Widescreen</PresentationFormat>
  <Paragraphs>198</Paragraphs>
  <Slides>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SimSun</vt:lpstr>
      <vt:lpstr>Arial</vt:lpstr>
      <vt:lpstr>BrowalliaUPC</vt:lpstr>
      <vt:lpstr>Calibri</vt:lpstr>
      <vt:lpstr>Calibri Light</vt:lpstr>
      <vt:lpstr>Futura Lt BT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Kwok Liwen Beryl</dc:creator>
  <cp:lastModifiedBy>Kwok Liwen Beryl</cp:lastModifiedBy>
  <cp:revision>53</cp:revision>
  <dcterms:created xsi:type="dcterms:W3CDTF">2016-07-27T02:37:58Z</dcterms:created>
  <dcterms:modified xsi:type="dcterms:W3CDTF">2017-07-16T23:18:08Z</dcterms:modified>
</cp:coreProperties>
</file>